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Ex2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74" r:id="rId4"/>
    <p:sldId id="262" r:id="rId5"/>
    <p:sldId id="275" r:id="rId6"/>
    <p:sldId id="260" r:id="rId7"/>
    <p:sldId id="278" r:id="rId8"/>
    <p:sldId id="277" r:id="rId9"/>
    <p:sldId id="276" r:id="rId10"/>
    <p:sldId id="257" r:id="rId11"/>
    <p:sldId id="265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5B2"/>
    <a:srgbClr val="F0424D"/>
    <a:srgbClr val="01394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580"/>
  </p:normalViewPr>
  <p:slideViewPr>
    <p:cSldViewPr snapToGrid="0" showGuides="1">
      <p:cViewPr varScale="1">
        <p:scale>
          <a:sx n="121" d="100"/>
          <a:sy n="121" d="100"/>
        </p:scale>
        <p:origin x="240" y="1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ujaavvari/Desktop/Churn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ujaavvari/Desktop/Chur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ujaavvari/Desktop/Chur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ujaavvari/Desktop/Chur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ujaavvari/Desktop/Chur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ujaavvari/Desktop/Chur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ujaavvari/Desktop/Chur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ujaavvari/Desktop/Chur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ujaavvari/Desktop/Chur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/Users/thanujaavvari/Desktop/Churn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/Users/thanujaavvari/Desktop/Chur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1882755796252"/>
          <c:y val="0.12936238454360383"/>
          <c:w val="0.67927970250534375"/>
          <c:h val="0.87063761545639617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DF-8D46-B4E9-DC3908C4C82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DF-8D46-B4E9-DC3908C4C82F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CDF-8D46-B4E9-DC3908C4C82F}"/>
              </c:ext>
            </c:extLst>
          </c:dPt>
          <c:dPt>
            <c:idx val="3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CDF-8D46-B4E9-DC3908C4C82F}"/>
              </c:ext>
            </c:extLst>
          </c:dPt>
          <c:val>
            <c:numRef>
              <c:f>Graph!$D$112:$D$115</c:f>
              <c:numCache>
                <c:formatCode>General</c:formatCode>
                <c:ptCount val="4"/>
                <c:pt idx="0">
                  <c:v>20</c:v>
                </c:pt>
                <c:pt idx="1">
                  <c:v>50</c:v>
                </c:pt>
                <c:pt idx="2">
                  <c:v>30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DF-8D46-B4E9-DC3908C4C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5"/>
      </c:doughnutChart>
      <c:pieChart>
        <c:varyColors val="1"/>
        <c:ser>
          <c:idx val="1"/>
          <c:order val="1"/>
          <c:spPr>
            <a:ln>
              <a:solidFill>
                <a:schemeClr val="bg1">
                  <a:alpha val="0"/>
                </a:schemeClr>
              </a:solidFill>
            </a:ln>
          </c:spPr>
          <c:explosion val="6"/>
          <c:dPt>
            <c:idx val="0"/>
            <c:bubble3D val="0"/>
            <c:spPr>
              <a:noFill/>
              <a:ln w="19050">
                <a:solidFill>
                  <a:schemeClr val="bg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CDF-8D46-B4E9-DC3908C4C82F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solidFill>
                  <a:schemeClr val="bg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CDF-8D46-B4E9-DC3908C4C82F}"/>
              </c:ext>
            </c:extLst>
          </c:dPt>
          <c:dPt>
            <c:idx val="2"/>
            <c:bubble3D val="0"/>
            <c:explosion val="37"/>
            <c:spPr>
              <a:noFill/>
              <a:ln w="19050">
                <a:solidFill>
                  <a:schemeClr val="bg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CDF-8D46-B4E9-DC3908C4C8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bg1">
                    <a:alpha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CDF-8D46-B4E9-DC3908C4C82F}"/>
              </c:ext>
            </c:extLst>
          </c:dPt>
          <c:val>
            <c:numRef>
              <c:f>Graph!$E$112:$E$115</c:f>
              <c:numCache>
                <c:formatCode>General</c:formatCode>
                <c:ptCount val="4"/>
                <c:pt idx="0">
                  <c:v>13</c:v>
                </c:pt>
                <c:pt idx="1">
                  <c:v>1</c:v>
                </c:pt>
                <c:pt idx="2">
                  <c:v>125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CDF-8D46-B4E9-DC3908C4C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731499118884396"/>
          <c:y val="0.15039941095149367"/>
          <c:w val="0.45383076468610883"/>
          <c:h val="0.6694869868365689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5E-E048-948B-79B6DEC2F63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5E-E048-948B-79B6DEC2F633}"/>
              </c:ext>
            </c:extLst>
          </c:dPt>
          <c:dPt>
            <c:idx val="2"/>
            <c:bubble3D val="0"/>
            <c:spPr>
              <a:solidFill>
                <a:srgbClr val="F042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85E-E048-948B-79B6DEC2F6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Graph!$A$5:$A$7</c:f>
              <c:strCache>
                <c:ptCount val="3"/>
                <c:pt idx="0">
                  <c:v>Central</c:v>
                </c:pt>
                <c:pt idx="1">
                  <c:v>East</c:v>
                </c:pt>
                <c:pt idx="2">
                  <c:v>West</c:v>
                </c:pt>
              </c:strCache>
            </c:strRef>
          </c:cat>
          <c:val>
            <c:numRef>
              <c:f>Graph!$B$5:$B$7</c:f>
              <c:numCache>
                <c:formatCode>0%</c:formatCode>
                <c:ptCount val="3"/>
                <c:pt idx="0">
                  <c:v>0.2477</c:v>
                </c:pt>
                <c:pt idx="1">
                  <c:v>0.25090000000000001</c:v>
                </c:pt>
                <c:pt idx="2">
                  <c:v>0.50139999999999996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85E-E048-948B-79B6DEC2F6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640772945270265E-2"/>
          <c:y val="0.72421022238247801"/>
          <c:w val="0.35440231653244048"/>
          <c:h val="7.40195042295083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Graph!$H$5:$H$7</c:f>
              <c:strCache>
                <c:ptCount val="3"/>
                <c:pt idx="0">
                  <c:v>Female</c:v>
                </c:pt>
                <c:pt idx="1">
                  <c:v>Male</c:v>
                </c:pt>
                <c:pt idx="2">
                  <c:v>Neutral</c:v>
                </c:pt>
              </c:strCache>
            </c:strRef>
          </c:cat>
          <c:val>
            <c:numRef>
              <c:f>Graph!$I$5:$I$7</c:f>
              <c:numCache>
                <c:formatCode>0.0%</c:formatCode>
                <c:ptCount val="3"/>
                <c:pt idx="0">
                  <c:v>0.45390000000000003</c:v>
                </c:pt>
                <c:pt idx="1">
                  <c:v>0.54530000000000001</c:v>
                </c:pt>
                <c:pt idx="2">
                  <c:v>8.0000000000000004E-4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3-8C4D-9A7D-FB6681388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7105056"/>
        <c:axId val="597150976"/>
      </c:barChart>
      <c:catAx>
        <c:axId val="59710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150976"/>
        <c:crosses val="autoZero"/>
        <c:auto val="1"/>
        <c:lblAlgn val="ctr"/>
        <c:lblOffset val="100"/>
        <c:noMultiLvlLbl val="0"/>
      </c:catAx>
      <c:valAx>
        <c:axId val="597150976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59710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042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Graph!$G$67:$G$72</c:f>
              <c:strCache>
                <c:ptCount val="6"/>
                <c:pt idx="0">
                  <c:v>0-500</c:v>
                </c:pt>
                <c:pt idx="1">
                  <c:v>501-600</c:v>
                </c:pt>
                <c:pt idx="2">
                  <c:v>601-700</c:v>
                </c:pt>
                <c:pt idx="3">
                  <c:v>701-800</c:v>
                </c:pt>
                <c:pt idx="4">
                  <c:v>800+</c:v>
                </c:pt>
                <c:pt idx="5">
                  <c:v>NULL</c:v>
                </c:pt>
              </c:strCache>
            </c:strRef>
          </c:cat>
          <c:val>
            <c:numRef>
              <c:f>Graph!$H$67:$H$72</c:f>
              <c:numCache>
                <c:formatCode>0.0%</c:formatCode>
                <c:ptCount val="6"/>
                <c:pt idx="0">
                  <c:v>6.4399999999999999E-2</c:v>
                </c:pt>
                <c:pt idx="1">
                  <c:v>0.2422</c:v>
                </c:pt>
                <c:pt idx="2">
                  <c:v>0.38159999999999999</c:v>
                </c:pt>
                <c:pt idx="3">
                  <c:v>0.24709999999999999</c:v>
                </c:pt>
                <c:pt idx="4">
                  <c:v>6.4399999999999999E-2</c:v>
                </c:pt>
                <c:pt idx="5">
                  <c:v>2.9999999999999997E-4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56-A446-B525-BFD4F19A9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7499488"/>
        <c:axId val="597501136"/>
      </c:barChart>
      <c:catAx>
        <c:axId val="59749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501136"/>
        <c:crosses val="autoZero"/>
        <c:auto val="1"/>
        <c:lblAlgn val="ctr"/>
        <c:lblOffset val="100"/>
        <c:noMultiLvlLbl val="0"/>
      </c:catAx>
      <c:valAx>
        <c:axId val="597501136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59749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78485276045698"/>
          <c:y val="0.10680810731991834"/>
          <c:w val="0.63964802087600325"/>
          <c:h val="0.7684660250801983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F2-224D-BA70-268E32EA26F5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F2-224D-BA70-268E32EA26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Graph!$B$77:$B$78</c:f>
              <c:strCache>
                <c:ptCount val="2"/>
                <c:pt idx="0">
                  <c:v>Checking</c:v>
                </c:pt>
                <c:pt idx="1">
                  <c:v>No Checking</c:v>
                </c:pt>
              </c:strCache>
            </c:strRef>
          </c:cat>
          <c:val>
            <c:numRef>
              <c:f>Graph!$C$77:$C$78</c:f>
              <c:numCache>
                <c:formatCode>0%</c:formatCode>
                <c:ptCount val="2"/>
                <c:pt idx="0">
                  <c:v>0.29449999999999998</c:v>
                </c:pt>
                <c:pt idx="1">
                  <c:v>0.70550000000000002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F2-224D-BA70-268E32EA26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6F7-F040-85AF-3BAD7168008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F7-F040-85AF-3BAD716800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Graph!$G$77:$G$78</c:f>
              <c:strCache>
                <c:ptCount val="2"/>
                <c:pt idx="0">
                  <c:v>Digitally Inactive</c:v>
                </c:pt>
                <c:pt idx="1">
                  <c:v>Digitally Active</c:v>
                </c:pt>
              </c:strCache>
            </c:strRef>
          </c:cat>
          <c:val>
            <c:numRef>
              <c:f>Graph!$H$77:$H$78</c:f>
              <c:numCache>
                <c:formatCode>0%</c:formatCode>
                <c:ptCount val="2"/>
                <c:pt idx="0">
                  <c:v>0.4849</c:v>
                </c:pt>
                <c:pt idx="1">
                  <c:v>0.5151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F7-F040-85AF-3BAD71680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1066879"/>
        <c:axId val="1871068527"/>
      </c:barChart>
      <c:catAx>
        <c:axId val="187106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068527"/>
        <c:crosses val="autoZero"/>
        <c:auto val="1"/>
        <c:lblAlgn val="ctr"/>
        <c:lblOffset val="100"/>
        <c:noMultiLvlLbl val="0"/>
      </c:catAx>
      <c:valAx>
        <c:axId val="1871068527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71066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042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Graph!$A$32:$A$35</c:f>
              <c:strCache>
                <c:ptCount val="4"/>
                <c:pt idx="0">
                  <c:v>0-50K</c:v>
                </c:pt>
                <c:pt idx="1">
                  <c:v>100k-150K</c:v>
                </c:pt>
                <c:pt idx="2">
                  <c:v>150K+</c:v>
                </c:pt>
                <c:pt idx="3">
                  <c:v>50K-100K</c:v>
                </c:pt>
              </c:strCache>
            </c:strRef>
          </c:cat>
          <c:val>
            <c:numRef>
              <c:f>Graph!$B$32:$B$35</c:f>
              <c:numCache>
                <c:formatCode>0.0%</c:formatCode>
                <c:ptCount val="4"/>
                <c:pt idx="0">
                  <c:v>0.24529999999999999</c:v>
                </c:pt>
                <c:pt idx="1">
                  <c:v>0.2555</c:v>
                </c:pt>
                <c:pt idx="2">
                  <c:v>0.2455</c:v>
                </c:pt>
                <c:pt idx="3">
                  <c:v>0.25369999999999998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4E-CF49-A3FA-DBB163D49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4946240"/>
        <c:axId val="594947888"/>
      </c:barChart>
      <c:catAx>
        <c:axId val="594946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947888"/>
        <c:crosses val="autoZero"/>
        <c:auto val="1"/>
        <c:lblAlgn val="ctr"/>
        <c:lblOffset val="100"/>
        <c:noMultiLvlLbl val="0"/>
      </c:catAx>
      <c:valAx>
        <c:axId val="594947888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59494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Graph!$L$31:$L$35</c:f>
              <c:strCache>
                <c:ptCount val="5"/>
                <c:pt idx="0">
                  <c:v>0</c:v>
                </c:pt>
                <c:pt idx="1">
                  <c:v>&lt;50K</c:v>
                </c:pt>
                <c:pt idx="2">
                  <c:v>100K-150K</c:v>
                </c:pt>
                <c:pt idx="3">
                  <c:v>150K+</c:v>
                </c:pt>
                <c:pt idx="4">
                  <c:v>50K-100K</c:v>
                </c:pt>
              </c:strCache>
            </c:strRef>
          </c:cat>
          <c:val>
            <c:numRef>
              <c:f>Graph!$M$31:$M$35</c:f>
              <c:numCache>
                <c:formatCode>0%</c:formatCode>
                <c:ptCount val="5"/>
                <c:pt idx="0">
                  <c:v>0.36170000000000002</c:v>
                </c:pt>
                <c:pt idx="1">
                  <c:v>7.4999999999999997E-3</c:v>
                </c:pt>
                <c:pt idx="2">
                  <c:v>0.38300000000000001</c:v>
                </c:pt>
                <c:pt idx="3">
                  <c:v>9.69E-2</c:v>
                </c:pt>
                <c:pt idx="4">
                  <c:v>0.15090000000000001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1-AB49-B5CC-10399E5F0C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0727839"/>
        <c:axId val="1772327967"/>
      </c:barChart>
      <c:catAx>
        <c:axId val="160072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2327967"/>
        <c:crosses val="autoZero"/>
        <c:auto val="1"/>
        <c:lblAlgn val="ctr"/>
        <c:lblOffset val="100"/>
        <c:noMultiLvlLbl val="0"/>
      </c:catAx>
      <c:valAx>
        <c:axId val="1772327967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00727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00516429067228"/>
          <c:y val="0.11292413656339599"/>
          <c:w val="0.48553993027537484"/>
          <c:h val="0.80369382018577251"/>
        </c:manualLayout>
      </c:layout>
      <c:pieChart>
        <c:varyColors val="1"/>
        <c:ser>
          <c:idx val="0"/>
          <c:order val="0"/>
          <c:spPr>
            <a:solidFill>
              <a:schemeClr val="accent6"/>
            </a:solidFill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B0-4542-92F9-29744AB6C0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B0-4542-92F9-29744AB6C034}"/>
              </c:ext>
            </c:extLst>
          </c:dPt>
          <c:dPt>
            <c:idx val="2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B0-4542-92F9-29744AB6C034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B0-4542-92F9-29744AB6C03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Graph!$B$48:$B$51</c:f>
              <c:numCache>
                <c:formatCode>0%</c:formatCode>
                <c:ptCount val="4"/>
                <c:pt idx="0">
                  <c:v>0.50839999999999996</c:v>
                </c:pt>
                <c:pt idx="1">
                  <c:v>0.45900000000000002</c:v>
                </c:pt>
                <c:pt idx="2">
                  <c:v>2.6599999999999999E-2</c:v>
                </c:pt>
                <c:pt idx="3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B0-4542-92F9-29744AB6C034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8B0-4542-92F9-29744AB6C0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8B0-4542-92F9-29744AB6C03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E8B0-4542-92F9-29744AB6C03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E8B0-4542-92F9-29744AB6C034}"/>
              </c:ext>
            </c:extLst>
          </c:dPt>
          <c:val>
            <c:numRef>
              <c:f>Graph!$B$48:$B$51</c:f>
              <c:numCache>
                <c:formatCode>0%</c:formatCode>
                <c:ptCount val="4"/>
                <c:pt idx="0">
                  <c:v>0.50839999999999996</c:v>
                </c:pt>
                <c:pt idx="1">
                  <c:v>0.45900000000000002</c:v>
                </c:pt>
                <c:pt idx="2">
                  <c:v>2.6599999999999999E-2</c:v>
                </c:pt>
                <c:pt idx="3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E8B0-4542-92F9-29744AB6C0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721452188708808"/>
          <c:y val="0.76820682139387608"/>
          <c:w val="0.27314172370486484"/>
          <c:h val="0.146620660414031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Graph!$O$4:$O$9</cx:f>
        <cx:lvl ptCount="6">
          <cx:pt idx="0">!8-25</cx:pt>
          <cx:pt idx="1">26-35</cx:pt>
          <cx:pt idx="2">36-45</cx:pt>
          <cx:pt idx="3">46-55</cx:pt>
          <cx:pt idx="4">56+</cx:pt>
          <cx:pt idx="5">Grand Total</cx:pt>
        </cx:lvl>
      </cx:strDim>
      <cx:numDim type="val">
        <cx:f>Graph!$P$4:$P$9</cx:f>
        <cx:lvl ptCount="6" formatCode="0%">
          <cx:pt idx="0">0.061100000000000002</cx:pt>
          <cx:pt idx="1">0.35410000000000003</cx:pt>
          <cx:pt idx="2">0.3735</cx:pt>
          <cx:pt idx="3">0.13109999999999999</cx:pt>
          <cx:pt idx="4">0.080199999999999994</cx:pt>
          <cx:pt idx="5">1</cx:pt>
        </cx:lvl>
      </cx:numDim>
    </cx:data>
  </cx:chartData>
  <cx:chart>
    <cx:plotArea>
      <cx:plotAreaRegion>
        <cx:series layoutId="waterfall" uniqueId="{AFC0B1B4-5DDD-6643-A9FA-850633DCB075}">
          <cx:spPr>
            <a:solidFill>
              <a:schemeClr val="accent6"/>
            </a:solidFill>
          </cx:spPr>
          <cx:dataPt idx="5">
            <cx:spPr>
              <a:solidFill>
                <a:srgbClr val="A5A5A5"/>
              </a:solidFill>
            </cx:spPr>
          </cx:dataPt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/>
                </a:pPr>
                <a:endParaRPr lang="en-GB" sz="900" b="1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  <cx:layoutPr>
            <cx:subtotals>
              <cx:idx val="5"/>
            </cx:subtotals>
          </cx:layoutPr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GB" sz="9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cx:txPr>
      </cx:axis>
      <cx:axis id="1" hidden="1">
        <cx:valScaling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Graph!$G$47:$G$58</cx:f>
        <cx:lvl ptCount="12">
          <cx:pt idx="0">0</cx:pt>
          <cx:pt idx="1">1</cx:pt>
          <cx:pt idx="2">2</cx:pt>
          <cx:pt idx="3">3</cx:pt>
          <cx:pt idx="4">4</cx:pt>
          <cx:pt idx="5">5</cx:pt>
          <cx:pt idx="6">6</cx:pt>
          <cx:pt idx="7">7</cx:pt>
          <cx:pt idx="8">8</cx:pt>
          <cx:pt idx="9">9</cx:pt>
          <cx:pt idx="10">10</cx:pt>
          <cx:pt idx="11">Total</cx:pt>
        </cx:lvl>
      </cx:strDim>
      <cx:numDim type="val">
        <cx:f>Graph!$H$47:$H$58</cx:f>
        <cx:lvl ptCount="12" formatCode="0%">
          <cx:pt idx="0">0.041300000000000003</cx:pt>
          <cx:pt idx="1">0.10349999999999999</cx:pt>
          <cx:pt idx="2">0.1048</cx:pt>
          <cx:pt idx="3">0.1009</cx:pt>
          <cx:pt idx="4">0.098799999999999999</cx:pt>
          <cx:pt idx="5">0.1012</cx:pt>
          <cx:pt idx="6">0.096699999999999994</cx:pt>
          <cx:pt idx="7">0.1028</cx:pt>
          <cx:pt idx="8">0.10249999999999999</cx:pt>
          <cx:pt idx="9">0.098400000000000001</cx:pt>
          <cx:pt idx="10">0.049000000000000002</cx:pt>
          <cx:pt idx="11">1</cx:pt>
        </cx:lvl>
      </cx:numDim>
    </cx:data>
  </cx:chartData>
  <cx:chart>
    <cx:plotArea>
      <cx:plotAreaRegion>
        <cx:series layoutId="waterfall" uniqueId="{003CE1F4-313A-6747-A14B-A1C952A07DB4}">
          <cx:spPr>
            <a:solidFill>
              <a:schemeClr val="tx1"/>
            </a:solidFill>
          </cx:spPr>
          <cx:dataPt idx="11">
            <cx:spPr>
              <a:solidFill>
                <a:srgbClr val="A5A5A5"/>
              </a:solidFill>
            </cx:spPr>
          </cx:dataPt>
          <cx:dataLabels pos="outEnd">
            <cx:visibility seriesName="0" categoryName="0" value="1"/>
          </cx:dataLabels>
          <cx:dataId val="0"/>
          <cx:layoutPr>
            <cx:subtotals>
              <cx:idx val="11"/>
              <cx:idx val="12"/>
            </cx:subtotals>
          </cx:layoutPr>
        </cx:series>
      </cx:plotAreaRegion>
      <cx:axis id="0">
        <cx:catScaling gapWidth="0.5"/>
        <cx:tickLabels/>
      </cx:axis>
      <cx:axis id="1" hidden="1">
        <cx:valScaling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0.42372</cdr:x>
      <cdr:y>0</cdr:y>
    </cdr:from>
    <cdr:to>
      <cdr:x>0.77421</cdr:x>
      <cdr:y>0.07155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B6ECC71-E9D2-764F-9322-ACC3D91462D0}"/>
            </a:ext>
          </a:extLst>
        </cdr:cNvPr>
        <cdr:cNvSpPr txBox="1"/>
      </cdr:nvSpPr>
      <cdr:spPr>
        <a:xfrm xmlns:a="http://schemas.openxmlformats.org/drawingml/2006/main">
          <a:off x="2532087" y="-1808421"/>
          <a:ext cx="2094492" cy="2656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GB" sz="1200" b="1" dirty="0">
              <a:latin typeface=""/>
              <a:ea typeface="Songti TC" panose="02010600040101010101" pitchFamily="2" charset="-120"/>
            </a:rPr>
            <a:t>Churn Rate</a:t>
          </a:r>
          <a:r>
            <a:rPr lang="en-GB" sz="1000" b="1" dirty="0">
              <a:latin typeface=""/>
              <a:ea typeface="Songti TC" panose="02010600040101010101" pitchFamily="2" charset="-120"/>
            </a:rPr>
            <a:t>(%)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9B2FE-7F61-481B-891B-AA09BD39B1D6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BA915-C07E-4AB7-8476-6178DD7DF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2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ctgrhm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man-work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ylandgillis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team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ybanks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hart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ybanks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hart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paign_creators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hart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rk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muza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muza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ork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Scott Graham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24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Dylan Gillis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1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9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Clay Banks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Clay Banks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71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Campaign Creators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9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Headway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4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Carlos </a:t>
            </a:r>
            <a:r>
              <a:rPr lang="en-US" dirty="0" err="1">
                <a:hlinkClick r:id="rId3"/>
              </a:rPr>
              <a:t>Muza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5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Carlos </a:t>
            </a:r>
            <a:r>
              <a:rPr lang="en-US" dirty="0" err="1">
                <a:hlinkClick r:id="rId3"/>
              </a:rPr>
              <a:t>Muza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35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Headway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BA915-C07E-4AB7-8476-6178DD7DF0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4C32-FCEF-4CE3-BAF0-BDABA403E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52E40-C7E7-4B84-A91F-8B7628244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A7D64-7B07-4248-A206-FB0F4072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3293E8-940F-44B5-8E5A-674A5F39100C}" type="datetime1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2C2B-1414-480C-AB75-E417D485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89B08-7EFB-47CA-9F56-9C192D01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6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765B-8484-4E80-A08A-6AB62E94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B533F-9E45-43E4-824D-7B8F2FA27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C12FF-0066-4D68-BD74-1BA784FD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EA4EE9-7B21-439B-A92C-AB14EBE02904}" type="datetime1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AD4B8-76C7-494A-AE2D-818B5BA7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DB2E3-EA7D-402E-A1EF-95A08EE7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3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6894F5-2710-4A55-8989-AC7BEBD29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41291-E8D6-4862-B6EB-1DAF2A063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847CB-CC0D-42B0-9E4F-1B0A02E2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F03E44-69B5-42A9-8AD3-FAA6B94D03CC}" type="datetime1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21D5-7E93-4365-A678-483F0A80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5AE4F-0E54-4E54-9D39-ECB3A564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4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667F-4A42-4769-9F76-64A261C4F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4069B-AD9E-4FD2-85C7-CA56E7D2E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414C1-9481-4450-BEE2-B273EC64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F7BD5-48FE-4479-BDAD-935E39F0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C7FAA-862A-427D-B2E9-7ECD4466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7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82DB-BCDA-4917-88D8-1AECA61B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8A80-8FB7-4D85-BEA1-BAE86F7A2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22ABA-6911-407D-B24E-35E3AA632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4888D-4CA5-4F5C-8822-8A3FBE81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CBF1-B3EF-4AEB-A8E7-21B81084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61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BFA7-5EB5-45A2-8545-4EE19F17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874B-A9BC-42E2-8900-580F208EF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7DB26-5055-4490-AE13-01893971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71663-33E2-49F4-AD7F-7FF39035C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E8C53-25D3-46D3-995C-A4B2A2E3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1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A228-E5C4-4276-A4F6-46F06402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4E2A1-EDA3-44BB-B335-6EB8241C7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43637-598C-47AF-BFFA-98CA5BE46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D2D6C-7B4F-42AE-8889-68E76E4A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FC1CF-8412-43F1-A888-0ABCC6C6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46DA3-E6E7-44C9-85E8-E149F047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26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EEF7-A177-4443-B24C-41C40C81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E5D14-E479-47B6-9A92-366463E57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87FE4-F1D9-43E0-9199-1D80D377E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8E8FE-C386-4CFB-8BE8-E62223BD4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69A3C-8F99-482C-A0B7-430FF68ED2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C0A86-DF2E-48B2-9694-388ACB11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07717-F40D-42D4-8066-60304C85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529F1-9D1A-4219-93EB-FA054BA8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3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98F5-AE7F-47AF-B5E6-2715C6F5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94DA2-C06B-4FB3-B9A7-5FCFA159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79F58-0C58-4534-8EA9-A70D80CD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B6AC3-2A1E-4B55-9F85-EC4DFE8F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5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FFACA-70E8-4B04-9552-9935820A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FC4C8-9E6C-433D-A108-052F6087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9FB3-847A-43BF-8DFE-1CD61A6E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02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6DF6-C1AA-4B20-9AAF-56E32688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1A13-1675-4059-B45B-A77757B93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9A5C0-AF5B-44DC-A682-84AAB05C4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C4FA9-6241-4B09-829B-57067D04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C6C1A-93CE-475B-9025-9FFDDEE5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15B8C-EEA5-4E22-8D0F-D76EA7F7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2B741-E657-417B-B3A3-2A084CA8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rIns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5225-CFB7-4C97-9170-F0A6115D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rIns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D0C7-E318-474B-A7FA-519B435F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8DA7B3-C838-46A9-88B5-82ACBC03063A}" type="datetime1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9BE53-3F67-4660-8B6D-D2297292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4CA82-D98B-48A0-9BEA-F0326529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73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E124-976C-4B60-9586-9146F5FC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6A346-EC3F-4ED9-833D-FDB883258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78078-91B6-4AAB-BFB5-AD3616F1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48079-D862-40FB-8123-A6A7DE45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D1913-5B66-4DB2-AC15-094E4344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29E82-2304-42B8-AC3C-E02CE825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70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CBDE-02EE-4B02-B1A7-AF3014F6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58CD7-6865-4B5D-A136-983C5A9D9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C731C-EA89-4E85-B21F-CBD3864B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2CACB-E603-4529-8C99-9FD2C885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BCA09-2F50-4D2D-B400-6A1B2E46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4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628330-B72C-483A-8650-07BBEA724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FCEBC-7733-47E5-AF33-401040A20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AB3D0-6061-48F3-9A7E-88673991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F483F-F973-47D7-951C-D54B54D7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D37C-B19D-4856-B649-3E9FAA37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5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8CDA-E8EE-4910-A908-6BC09CA7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CC999-7285-483E-A77F-059AA593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6CCB4-6DAE-4324-BA7D-749D7E98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FFCF2B-3CDB-4F0B-87DD-B9A391E6BDDB}" type="datetime1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7F988-B167-4F14-BF6A-8560D34D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E93F1-8FAA-4A01-887A-ED60880A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0796-3AB2-4CBD-8322-15ED771C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AA7D-C4D6-4086-84D4-3511C8EB9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681EC-655F-4B96-B6E1-6016DEAD3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6DB43-1A04-42E7-A4BA-A393383034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CDC65-5A01-4E11-8C11-2E2BBA658A19}" type="datetime1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52A4C-E2D1-4058-A56B-9CD37DE1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955D9-EA48-4FDB-9050-3A07C6CA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4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4B94-80A5-438B-BC3F-13D31E023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38D38-F906-4396-A72F-8967894BF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87859-0A67-4D65-AF14-C1D5E5902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76D91-C8AD-46A9-AE74-52085420E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97483-3132-43AF-A301-F18D406D0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38D2D-D70D-4B0D-BEDB-DBA6EA8E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84DA5A-2069-4EE9-A4C3-61BAD908341A}" type="datetime1">
              <a:rPr lang="en-US" smtClean="0"/>
              <a:t>5/8/22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2C16F-BF81-4D1B-B249-1ED04A4F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5DFD7-0A4E-4CB4-AD2A-CD20BAAC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47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96FB7-B380-49AD-A6D9-92A262AE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E4DF6-C3F1-4750-8665-2CABC86F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A8C82-A013-49C3-ADB0-2BAFFBFCE7C3}" type="datetime1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9958F-4CE3-4440-894A-02F03934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BE84A-A79E-44A4-8A1D-FEB9D989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1885C-4862-416D-AFAE-CB65691C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9518DE-8985-4F78-997A-2E5D374D5C08}" type="datetime1">
              <a:rPr lang="en-US" smtClean="0"/>
              <a:t>5/8/22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8A22B-B7ED-4412-A242-FE6DD22C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D01D0-1237-4704-BDCE-B77CFEEA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4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82F4-B884-4845-A0E1-9E2699696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9899-7E86-4FC0-8AE0-D08CC8554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06AD0-11A7-4AD8-A030-1C038E9FA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8C099-3A43-48D3-A810-99CF573C9D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7F7549-646A-4F62-9DC0-744951AED50C}" type="datetime1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EF2C-0213-47D8-8323-B9B44938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88037-4F8F-4364-972A-433931C2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F16C-B553-4D9A-984A-4133C07E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4692AF-4C69-442E-AB84-0E4C46B5A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9C7C5-42AF-456A-8004-40059EF49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B4ED7-C59E-46DE-ACB6-8358219A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F142EC-7E5C-4AA5-88ED-6B47FE45A22F}" type="datetime1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8631-BE95-4927-8E16-856EC826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5037E-C426-47DD-BFD3-B1F89384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19847-F5C6-4FA6-BEBE-1B1AD729E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62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CC096-E57F-4D1E-9F7C-AEF47232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64" y="365126"/>
            <a:ext cx="11309873" cy="882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4B7A6-58F5-4517-8E12-B6062538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064" y="1441525"/>
            <a:ext cx="11309873" cy="473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A6AA5D7-537A-4C3B-819F-D87442C3A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435860"/>
            <a:ext cx="2743200" cy="206104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rgbClr val="01394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</a:t>
            </a:r>
            <a:fld id="{E5B7074C-F896-4FCC-A076-1A1F9F1E809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50E4700F-C396-4712-947D-0C8D00F8ABA4}"/>
              </a:ext>
            </a:extLst>
          </p:cNvPr>
          <p:cNvSpPr/>
          <p:nvPr userDrawn="1"/>
        </p:nvSpPr>
        <p:spPr>
          <a:xfrm rot="5400000">
            <a:off x="11673611" y="6452213"/>
            <a:ext cx="215777" cy="215777"/>
          </a:xfrm>
          <a:prstGeom prst="rtTriangle">
            <a:avLst/>
          </a:prstGeom>
          <a:solidFill>
            <a:srgbClr val="013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946EC9-8F2B-405B-B3BE-8524658BD56F}"/>
              </a:ext>
            </a:extLst>
          </p:cNvPr>
          <p:cNvCxnSpPr>
            <a:cxnSpLocks/>
          </p:cNvCxnSpPr>
          <p:nvPr userDrawn="1"/>
        </p:nvCxnSpPr>
        <p:spPr>
          <a:xfrm flipH="1">
            <a:off x="1285875" y="6667990"/>
            <a:ext cx="10387737" cy="0"/>
          </a:xfrm>
          <a:prstGeom prst="line">
            <a:avLst/>
          </a:prstGeom>
          <a:ln>
            <a:solidFill>
              <a:srgbClr val="EFF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C2806D-AFA4-4A8D-BE11-4B919C624908}"/>
              </a:ext>
            </a:extLst>
          </p:cNvPr>
          <p:cNvSpPr/>
          <p:nvPr userDrawn="1"/>
        </p:nvSpPr>
        <p:spPr>
          <a:xfrm>
            <a:off x="786680" y="236667"/>
            <a:ext cx="128459" cy="128459"/>
          </a:xfrm>
          <a:prstGeom prst="ellipse">
            <a:avLst/>
          </a:prstGeom>
          <a:solidFill>
            <a:srgbClr val="F04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562F1B-F94B-4720-8CFD-2CA71BFE8A85}"/>
              </a:ext>
            </a:extLst>
          </p:cNvPr>
          <p:cNvSpPr/>
          <p:nvPr userDrawn="1"/>
        </p:nvSpPr>
        <p:spPr>
          <a:xfrm>
            <a:off x="608744" y="236667"/>
            <a:ext cx="128459" cy="128459"/>
          </a:xfrm>
          <a:prstGeom prst="ellipse">
            <a:avLst/>
          </a:prstGeom>
          <a:solidFill>
            <a:srgbClr val="427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A502B7-632F-4711-B6D0-A5DA0D785CF6}"/>
              </a:ext>
            </a:extLst>
          </p:cNvPr>
          <p:cNvSpPr/>
          <p:nvPr userDrawn="1"/>
        </p:nvSpPr>
        <p:spPr>
          <a:xfrm>
            <a:off x="430809" y="236667"/>
            <a:ext cx="128459" cy="128459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>
              <a:lumMod val="85000"/>
              <a:lumOff val="15000"/>
            </a:schemeClr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C38A36E-B0DB-4B2C-9E14-CB1CA68923A4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06ECFE-CB03-472A-A5AF-459AC7B9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1AD5B-7DEC-4863-9F2B-2F6D340F2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36265-12B6-4411-B2A0-99897D704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DABFE-CF63-491E-84AB-A903E3350969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F056C-3D55-4AF4-A2DD-96ACA21B5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CDB6D-74BE-4C5E-AFC2-232D4404A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3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4/relationships/chartEx" Target="../charts/chartEx1.xml"/><Relationship Id="rId3" Type="http://schemas.openxmlformats.org/officeDocument/2006/relationships/image" Target="../media/image1.emf"/><Relationship Id="rId7" Type="http://schemas.openxmlformats.org/officeDocument/2006/relationships/chart" Target="../charts/chart3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1.emf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13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microsoft.com/office/2014/relationships/chartEx" Target="../charts/chartEx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A768E16E-79B1-4958-92E8-29939E152A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3A027C-8CB1-4247-9556-636144195998}"/>
              </a:ext>
            </a:extLst>
          </p:cNvPr>
          <p:cNvSpPr/>
          <p:nvPr/>
        </p:nvSpPr>
        <p:spPr>
          <a:xfrm>
            <a:off x="0" y="-2300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394F">
                  <a:alpha val="85000"/>
                </a:srgbClr>
              </a:gs>
              <a:gs pos="94000">
                <a:srgbClr val="01394F">
                  <a:alpha val="9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3C9DC2A-91E3-4D07-805A-67F267C2E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983" y="2670627"/>
            <a:ext cx="8719359" cy="2103783"/>
          </a:xfrm>
        </p:spPr>
        <p:txBody>
          <a:bodyPr vert="horz" lIns="0" rIns="0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Churn Analysis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4C80D-1E4E-4A45-B309-5EF57122DEE5}"/>
              </a:ext>
            </a:extLst>
          </p:cNvPr>
          <p:cNvSpPr/>
          <p:nvPr/>
        </p:nvSpPr>
        <p:spPr>
          <a:xfrm>
            <a:off x="772983" y="5065716"/>
            <a:ext cx="836590" cy="152667"/>
          </a:xfrm>
          <a:prstGeom prst="roundRect">
            <a:avLst>
              <a:gd name="adj" fmla="val 50000"/>
            </a:avLst>
          </a:prstGeom>
          <a:solidFill>
            <a:srgbClr val="F04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D5DFB-5493-2F4C-A6EB-90B8B715C4BB}"/>
              </a:ext>
            </a:extLst>
          </p:cNvPr>
          <p:cNvSpPr txBox="1"/>
          <p:nvPr/>
        </p:nvSpPr>
        <p:spPr>
          <a:xfrm>
            <a:off x="788218" y="544687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"/>
              </a:rPr>
              <a:t>Kailash PV</a:t>
            </a:r>
          </a:p>
        </p:txBody>
      </p:sp>
    </p:spTree>
    <p:extLst>
      <p:ext uri="{BB962C8B-B14F-4D97-AF65-F5344CB8AC3E}">
        <p14:creationId xmlns:p14="http://schemas.microsoft.com/office/powerpoint/2010/main" val="3613411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C546D08-9CF2-4D65-B275-17AA4D60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E6A704-F12B-4037-93B2-EB3562CE4D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394F">
                  <a:alpha val="85000"/>
                </a:srgbClr>
              </a:gs>
              <a:gs pos="94000">
                <a:srgbClr val="01394F">
                  <a:alpha val="9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7D1AE-9F14-4B59-AA7A-E00998C0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9847-F5C6-4FA6-BEBE-1B1AD729EBDF}" type="slidenum">
              <a:rPr lang="en-US" smtClean="0"/>
              <a:t>10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480F1F81-9109-487B-BE4C-B7A02199E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600" y="2670627"/>
            <a:ext cx="8719359" cy="2103783"/>
          </a:xfrm>
        </p:spPr>
        <p:txBody>
          <a:bodyPr vert="horz" lIns="0" rIns="0">
            <a:noAutofit/>
          </a:bodyPr>
          <a:lstStyle/>
          <a:p>
            <a:pPr algn="r"/>
            <a:r>
              <a:rPr lang="en-US" sz="8800" dirty="0">
                <a:solidFill>
                  <a:schemeClr val="bg1"/>
                </a:solidFill>
              </a:rPr>
              <a:t>THANK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sz="8800" b="0" dirty="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06CA50-3A75-43E4-96EF-EC0029B1A1EB}"/>
              </a:ext>
            </a:extLst>
          </p:cNvPr>
          <p:cNvSpPr/>
          <p:nvPr/>
        </p:nvSpPr>
        <p:spPr>
          <a:xfrm>
            <a:off x="10270369" y="5065716"/>
            <a:ext cx="836590" cy="152667"/>
          </a:xfrm>
          <a:prstGeom prst="roundRect">
            <a:avLst>
              <a:gd name="adj" fmla="val 50000"/>
            </a:avLst>
          </a:prstGeom>
          <a:solidFill>
            <a:srgbClr val="F04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1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94403" y="1498557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376650" y="1498557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E4BE7F6-7047-2142-A8AC-6919728ECB9E}"/>
              </a:ext>
            </a:extLst>
          </p:cNvPr>
          <p:cNvSpPr txBox="1"/>
          <p:nvPr/>
        </p:nvSpPr>
        <p:spPr>
          <a:xfrm>
            <a:off x="6167172" y="1667034"/>
            <a:ext cx="5666146" cy="39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"/>
              </a:rPr>
              <a:t>Churn rate is close to 20% which is very high stating that customer are unhappy with the service.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"/>
              </a:rPr>
              <a:t>Our hypothesis on churned customers are majorly impacted by age group, salary , credit score and tenure.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"/>
              </a:rPr>
              <a:t>However the retention rate is just 80% which drives a really huge scope in proving retention strategies.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E2D28-4EF8-1E4F-BE74-1BAE2A989AE2}"/>
              </a:ext>
            </a:extLst>
          </p:cNvPr>
          <p:cNvSpPr txBox="1"/>
          <p:nvPr/>
        </p:nvSpPr>
        <p:spPr>
          <a:xfrm>
            <a:off x="562707" y="693895"/>
            <a:ext cx="7678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Overview of Churn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7565CB9-DBFA-284B-BF09-EC67DCE924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9807472"/>
              </p:ext>
            </p:extLst>
          </p:nvPr>
        </p:nvGraphicFramePr>
        <p:xfrm>
          <a:off x="-380091" y="1808421"/>
          <a:ext cx="5975898" cy="3713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96BA42-16A5-CB43-AB52-2945272E679D}"/>
              </a:ext>
            </a:extLst>
          </p:cNvPr>
          <p:cNvSpPr txBox="1"/>
          <p:nvPr/>
        </p:nvSpPr>
        <p:spPr>
          <a:xfrm>
            <a:off x="1017960" y="2756105"/>
            <a:ext cx="670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D73AF-3BD4-324D-AFD3-0E8E2C99F189}"/>
              </a:ext>
            </a:extLst>
          </p:cNvPr>
          <p:cNvSpPr txBox="1"/>
          <p:nvPr/>
        </p:nvSpPr>
        <p:spPr>
          <a:xfrm>
            <a:off x="694403" y="5705950"/>
            <a:ext cx="10433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Note : </a:t>
            </a:r>
            <a:r>
              <a:rPr lang="en-US" sz="1200" dirty="0"/>
              <a:t>We analyzed whole 10k Customers to draw the conclusion on churn and retention rate. </a:t>
            </a:r>
          </a:p>
          <a:p>
            <a:r>
              <a:rPr lang="en-US" sz="1200" dirty="0"/>
              <a:t>            churn rate = churn customers/ total customer , retention rate = non churn customers/total customers</a:t>
            </a:r>
          </a:p>
          <a:p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81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127B81F-20E5-41A8-AA85-2E1955F1D8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2" b="59"/>
          <a:stretch/>
        </p:blipFill>
        <p:spPr>
          <a:xfrm>
            <a:off x="0" y="3618500"/>
            <a:ext cx="12192000" cy="2621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BE480-02A9-48F2-9552-6B6C7A6D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64" y="365126"/>
            <a:ext cx="11309873" cy="882762"/>
          </a:xfrm>
        </p:spPr>
        <p:txBody>
          <a:bodyPr vert="horz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Insights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07013-A358-417F-A917-9050EF82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9847-F5C6-4FA6-BEBE-1B1AD729EBD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788FD-B347-4F2F-89D7-6A9140C577AB}"/>
              </a:ext>
            </a:extLst>
          </p:cNvPr>
          <p:cNvSpPr/>
          <p:nvPr/>
        </p:nvSpPr>
        <p:spPr>
          <a:xfrm>
            <a:off x="0" y="3828000"/>
            <a:ext cx="12192000" cy="2496106"/>
          </a:xfrm>
          <a:prstGeom prst="rect">
            <a:avLst/>
          </a:prstGeom>
          <a:gradFill flip="none" rotWithShape="1">
            <a:gsLst>
              <a:gs pos="0">
                <a:srgbClr val="01394F">
                  <a:alpha val="80000"/>
                </a:srgbClr>
              </a:gs>
              <a:gs pos="94000">
                <a:srgbClr val="01394F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A6B32F-70EF-4CA2-87D3-AAA779D4E6A5}"/>
              </a:ext>
            </a:extLst>
          </p:cNvPr>
          <p:cNvSpPr/>
          <p:nvPr/>
        </p:nvSpPr>
        <p:spPr>
          <a:xfrm>
            <a:off x="441063" y="3401099"/>
            <a:ext cx="3597537" cy="384093"/>
          </a:xfrm>
          <a:prstGeom prst="roundRect">
            <a:avLst>
              <a:gd name="adj" fmla="val 50000"/>
            </a:avLst>
          </a:prstGeom>
          <a:solidFill>
            <a:srgbClr val="F04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"/>
              </a:rPr>
              <a:t>Geography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878DD0-FDD0-4931-8A89-9FF8B9E795F9}"/>
              </a:ext>
            </a:extLst>
          </p:cNvPr>
          <p:cNvSpPr/>
          <p:nvPr/>
        </p:nvSpPr>
        <p:spPr>
          <a:xfrm>
            <a:off x="4334099" y="3375493"/>
            <a:ext cx="3597537" cy="38409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chemeClr val="bg1"/>
                </a:solidFill>
                <a:latin typeface=""/>
              </a:rPr>
              <a:t>Gender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C01975-8428-4668-B042-BFCFFAA2C673}"/>
              </a:ext>
            </a:extLst>
          </p:cNvPr>
          <p:cNvSpPr/>
          <p:nvPr/>
        </p:nvSpPr>
        <p:spPr>
          <a:xfrm>
            <a:off x="8183431" y="3365000"/>
            <a:ext cx="3597537" cy="384093"/>
          </a:xfrm>
          <a:prstGeom prst="roundRect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chemeClr val="bg1"/>
                </a:solidFill>
                <a:latin typeface=""/>
              </a:rPr>
              <a:t>Age Group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68770C-8339-4137-8AB0-6C13C8C7C01E}"/>
              </a:ext>
            </a:extLst>
          </p:cNvPr>
          <p:cNvSpPr/>
          <p:nvPr/>
        </p:nvSpPr>
        <p:spPr>
          <a:xfrm>
            <a:off x="468312" y="3988016"/>
            <a:ext cx="3570288" cy="202771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342900" indent="-342900" algn="l">
              <a:spcAft>
                <a:spcPts val="1800"/>
              </a:spcAft>
              <a:buClr>
                <a:srgbClr val="F0424D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 geography is 50% of complete population, shows the zone is really doing well with marketing </a:t>
            </a:r>
          </a:p>
          <a:p>
            <a:pPr marL="342900" indent="-342900" algn="l">
              <a:spcAft>
                <a:spcPts val="1800"/>
              </a:spcAft>
              <a:buClr>
                <a:srgbClr val="F0424D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acquisition strategies need to be focused in other zone to improve.</a:t>
            </a:r>
          </a:p>
          <a:p>
            <a:pPr marL="342900" indent="-342900" algn="l">
              <a:spcAft>
                <a:spcPts val="1800"/>
              </a:spcAft>
              <a:buClr>
                <a:srgbClr val="F0424D"/>
              </a:buClr>
              <a:buFont typeface="Arial" panose="020B0604020202020204" pitchFamily="34" charset="0"/>
              <a:buChar char="•"/>
            </a:pPr>
            <a:endParaRPr lang="en-US" sz="16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CBE97B-8A09-465A-8DE0-C238EEB13126}"/>
              </a:ext>
            </a:extLst>
          </p:cNvPr>
          <p:cNvSpPr/>
          <p:nvPr/>
        </p:nvSpPr>
        <p:spPr>
          <a:xfrm>
            <a:off x="4347723" y="3897660"/>
            <a:ext cx="3570288" cy="202771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342900" indent="-342900" algn="l"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8 outliers for in this variable which is replaced by mode of the group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i.e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Male</a:t>
            </a:r>
          </a:p>
          <a:p>
            <a:pPr marL="342900" indent="-342900" algn="l"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difference is quite significant  between male and female population. </a:t>
            </a:r>
          </a:p>
          <a:p>
            <a:pPr marL="342900" indent="-342900" algn="l"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16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3118AC-084F-4C68-B95F-0EC13530F94C}"/>
              </a:ext>
            </a:extLst>
          </p:cNvPr>
          <p:cNvSpPr/>
          <p:nvPr/>
        </p:nvSpPr>
        <p:spPr>
          <a:xfrm>
            <a:off x="8197055" y="3888776"/>
            <a:ext cx="3570288" cy="202771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342900" indent="-342900" algn="l">
              <a:spcAft>
                <a:spcPts val="1800"/>
              </a:spcAft>
              <a:buClr>
                <a:srgbClr val="70AD47"/>
              </a:buCl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Age group between 25-45 constitutes almost 75% of the population , products are majorly owned by working professionals </a:t>
            </a:r>
          </a:p>
          <a:p>
            <a:pPr marL="342900" indent="-342900" algn="l">
              <a:spcAft>
                <a:spcPts val="1800"/>
              </a:spcAft>
              <a:buClr>
                <a:srgbClr val="70AD47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Larger scope to target students and retired people </a:t>
            </a:r>
          </a:p>
          <a:p>
            <a:pPr marL="342900" indent="-342900" algn="l">
              <a:spcAft>
                <a:spcPts val="1800"/>
              </a:spcAft>
              <a:buClr>
                <a:srgbClr val="70AD47"/>
              </a:buClr>
              <a:buFont typeface="Arial" panose="020B0604020202020204" pitchFamily="34" charset="0"/>
              <a:buChar char="•"/>
            </a:pPr>
            <a:endParaRPr lang="en-US" sz="16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spcAft>
                <a:spcPts val="1800"/>
              </a:spcAft>
              <a:buClr>
                <a:srgbClr val="70AD47"/>
              </a:buClr>
              <a:buFont typeface="Arial" panose="020B0604020202020204" pitchFamily="34" charset="0"/>
              <a:buChar char="•"/>
            </a:pPr>
            <a:endParaRPr lang="en-US" sz="16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8915878-0278-A240-AE78-19BA609E8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1334"/>
              </p:ext>
            </p:extLst>
          </p:nvPr>
        </p:nvGraphicFramePr>
        <p:xfrm>
          <a:off x="145564" y="1026942"/>
          <a:ext cx="3893036" cy="245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898B3DE-3F0B-5947-A62D-D44E6555BF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2300943"/>
              </p:ext>
            </p:extLst>
          </p:nvPr>
        </p:nvGraphicFramePr>
        <p:xfrm>
          <a:off x="4008570" y="795331"/>
          <a:ext cx="4188485" cy="245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9" name="Chart 28">
                <a:extLst>
                  <a:ext uri="{FF2B5EF4-FFF2-40B4-BE49-F238E27FC236}">
                    <a16:creationId xmlns:a16="http://schemas.microsoft.com/office/drawing/2014/main" id="{B49E0B45-2CBA-B940-B36C-64268A48E55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26745939"/>
                  </p:ext>
                </p:extLst>
              </p:nvPr>
            </p:nvGraphicFramePr>
            <p:xfrm>
              <a:off x="8167469" y="728163"/>
              <a:ext cx="3906659" cy="252481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29" name="Chart 28">
                <a:extLst>
                  <a:ext uri="{FF2B5EF4-FFF2-40B4-BE49-F238E27FC236}">
                    <a16:creationId xmlns:a16="http://schemas.microsoft.com/office/drawing/2014/main" id="{B49E0B45-2CBA-B940-B36C-64268A48E553}"/>
                  </a:ext>
                </a:extLst>
              </p:cNvPr>
              <p:cNvPicPr>
                <a:picLocks noAdjustHandles="1" noChangeArrowheads="1" noChangeAspect="1" noChangeShapeType="1" noEditPoints="1" noGrp="1" noMove="1" noResize="1" noRo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7469" y="728163"/>
                <a:ext cx="3906659" cy="2524816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5886D24-32D7-3547-8E64-37C66D03EFCB}"/>
              </a:ext>
            </a:extLst>
          </p:cNvPr>
          <p:cNvSpPr txBox="1"/>
          <p:nvPr/>
        </p:nvSpPr>
        <p:spPr>
          <a:xfrm>
            <a:off x="609600" y="6457206"/>
            <a:ext cx="10152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: Data analysis is conducted on whole population </a:t>
            </a:r>
          </a:p>
        </p:txBody>
      </p:sp>
    </p:spTree>
    <p:extLst>
      <p:ext uri="{BB962C8B-B14F-4D97-AF65-F5344CB8AC3E}">
        <p14:creationId xmlns:p14="http://schemas.microsoft.com/office/powerpoint/2010/main" val="280728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pic>
        <p:nvPicPr>
          <p:cNvPr id="24" name="Picture 23" descr="A screen shot of a computer&#10;&#10;Description automatically generated">
            <a:extLst>
              <a:ext uri="{FF2B5EF4-FFF2-40B4-BE49-F238E27FC236}">
                <a16:creationId xmlns:a16="http://schemas.microsoft.com/office/drawing/2014/main" id="{4127B81F-20E5-41A8-AA85-2E1955F1D8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2" b="59"/>
          <a:stretch/>
        </p:blipFill>
        <p:spPr>
          <a:xfrm>
            <a:off x="0" y="3618500"/>
            <a:ext cx="12192000" cy="2621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BE480-02A9-48F2-9552-6B6C7A6D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64" y="365126"/>
            <a:ext cx="11309873" cy="882762"/>
          </a:xfrm>
        </p:spPr>
        <p:txBody>
          <a:bodyPr vert="horz"/>
          <a:lstStyle/>
          <a:p>
            <a:r>
              <a:rPr lang="en-US" dirty="0"/>
              <a:t>Data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07013-A358-417F-A917-9050EF82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9847-F5C6-4FA6-BEBE-1B1AD729EBDF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788FD-B347-4F2F-89D7-6A9140C577AB}"/>
              </a:ext>
            </a:extLst>
          </p:cNvPr>
          <p:cNvSpPr/>
          <p:nvPr/>
        </p:nvSpPr>
        <p:spPr>
          <a:xfrm>
            <a:off x="0" y="3828000"/>
            <a:ext cx="12192000" cy="2496106"/>
          </a:xfrm>
          <a:prstGeom prst="rect">
            <a:avLst/>
          </a:prstGeom>
          <a:gradFill flip="none" rotWithShape="1">
            <a:gsLst>
              <a:gs pos="0">
                <a:srgbClr val="01394F">
                  <a:alpha val="80000"/>
                </a:srgbClr>
              </a:gs>
              <a:gs pos="94000">
                <a:srgbClr val="01394F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A6B32F-70EF-4CA2-87D3-AAA779D4E6A5}"/>
              </a:ext>
            </a:extLst>
          </p:cNvPr>
          <p:cNvSpPr/>
          <p:nvPr/>
        </p:nvSpPr>
        <p:spPr>
          <a:xfrm>
            <a:off x="441063" y="3401099"/>
            <a:ext cx="3597537" cy="384093"/>
          </a:xfrm>
          <a:prstGeom prst="roundRect">
            <a:avLst>
              <a:gd name="adj" fmla="val 50000"/>
            </a:avLst>
          </a:prstGeom>
          <a:solidFill>
            <a:srgbClr val="F04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"/>
              </a:rPr>
              <a:t>Credit Score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878DD0-FDD0-4931-8A89-9FF8B9E795F9}"/>
              </a:ext>
            </a:extLst>
          </p:cNvPr>
          <p:cNvSpPr/>
          <p:nvPr/>
        </p:nvSpPr>
        <p:spPr>
          <a:xfrm>
            <a:off x="4334099" y="3375493"/>
            <a:ext cx="3597537" cy="38409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chemeClr val="bg1"/>
                </a:solidFill>
                <a:latin typeface=""/>
              </a:rPr>
              <a:t>Checking account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C01975-8428-4668-B042-BFCFFAA2C673}"/>
              </a:ext>
            </a:extLst>
          </p:cNvPr>
          <p:cNvSpPr/>
          <p:nvPr/>
        </p:nvSpPr>
        <p:spPr>
          <a:xfrm>
            <a:off x="8183431" y="3365000"/>
            <a:ext cx="3597537" cy="384093"/>
          </a:xfrm>
          <a:prstGeom prst="roundRect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chemeClr val="bg1"/>
                </a:solidFill>
                <a:latin typeface=""/>
              </a:rPr>
              <a:t>Digital status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68770C-8339-4137-8AB0-6C13C8C7C01E}"/>
              </a:ext>
            </a:extLst>
          </p:cNvPr>
          <p:cNvSpPr/>
          <p:nvPr/>
        </p:nvSpPr>
        <p:spPr>
          <a:xfrm>
            <a:off x="468312" y="3988016"/>
            <a:ext cx="3570288" cy="202771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342900" indent="-342900" algn="l">
              <a:spcAft>
                <a:spcPts val="1800"/>
              </a:spcAft>
              <a:buClr>
                <a:srgbClr val="F0424D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 3 outliers in the data which are completely missing , replaced with the mean of the variable which is 603.</a:t>
            </a:r>
          </a:p>
          <a:p>
            <a:pPr marL="342900" indent="-342900" algn="l">
              <a:spcAft>
                <a:spcPts val="1800"/>
              </a:spcAft>
              <a:buClr>
                <a:srgbClr val="F0424D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target to acquire high credit score  customers</a:t>
            </a:r>
          </a:p>
          <a:p>
            <a:pPr marL="342900" indent="-342900" algn="l">
              <a:spcAft>
                <a:spcPts val="1800"/>
              </a:spcAft>
              <a:buClr>
                <a:srgbClr val="F0424D"/>
              </a:buClr>
              <a:buFont typeface="Arial" panose="020B0604020202020204" pitchFamily="34" charset="0"/>
              <a:buChar char="•"/>
            </a:pPr>
            <a:endParaRPr lang="en-US" sz="16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CBE97B-8A09-465A-8DE0-C238EEB13126}"/>
              </a:ext>
            </a:extLst>
          </p:cNvPr>
          <p:cNvSpPr/>
          <p:nvPr/>
        </p:nvSpPr>
        <p:spPr>
          <a:xfrm>
            <a:off x="4347723" y="3897660"/>
            <a:ext cx="3570288" cy="202771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342900" indent="-342900" algn="l"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71% of the population are under checking account which shows the customers are really active </a:t>
            </a:r>
          </a:p>
          <a:p>
            <a:pPr marL="342900" indent="-342900" algn="l"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BNA should work to move the non checking account customers to create a checking account </a:t>
            </a:r>
          </a:p>
          <a:p>
            <a:pPr marL="342900" indent="-342900" algn="l">
              <a:spcAft>
                <a:spcPts val="18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16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3118AC-084F-4C68-B95F-0EC13530F94C}"/>
              </a:ext>
            </a:extLst>
          </p:cNvPr>
          <p:cNvSpPr/>
          <p:nvPr/>
        </p:nvSpPr>
        <p:spPr>
          <a:xfrm>
            <a:off x="8197055" y="3888776"/>
            <a:ext cx="3570288" cy="202771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342900" indent="-342900" algn="l">
              <a:spcAft>
                <a:spcPts val="1800"/>
              </a:spcAft>
              <a:buClr>
                <a:srgbClr val="70AD47"/>
              </a:buCl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Digital customers are just 52% , great scope to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push the customers to go digital which reduces a lot of manual effort and saves dollars</a:t>
            </a:r>
            <a:endParaRPr lang="en-US" sz="16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spcAft>
                <a:spcPts val="1800"/>
              </a:spcAft>
              <a:buClr>
                <a:srgbClr val="70AD47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IOT and digital tech teams to put efforts to improve better customer experience online</a:t>
            </a:r>
          </a:p>
          <a:p>
            <a:pPr marL="342900" indent="-342900" algn="l">
              <a:spcAft>
                <a:spcPts val="1800"/>
              </a:spcAft>
              <a:buClr>
                <a:srgbClr val="70AD47"/>
              </a:buClr>
              <a:buFont typeface="Arial" panose="020B0604020202020204" pitchFamily="34" charset="0"/>
              <a:buChar char="•"/>
            </a:pPr>
            <a:endParaRPr lang="en-US" sz="16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spcAft>
                <a:spcPts val="1800"/>
              </a:spcAft>
              <a:buClr>
                <a:srgbClr val="70AD47"/>
              </a:buClr>
              <a:buFont typeface="Arial" panose="020B0604020202020204" pitchFamily="34" charset="0"/>
              <a:buChar char="•"/>
            </a:pPr>
            <a:endParaRPr lang="en-US" sz="16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9E0D72-FBFB-C045-A9F1-EDE7AD478EE1}"/>
              </a:ext>
            </a:extLst>
          </p:cNvPr>
          <p:cNvSpPr txBox="1"/>
          <p:nvPr/>
        </p:nvSpPr>
        <p:spPr>
          <a:xfrm>
            <a:off x="609600" y="6457206"/>
            <a:ext cx="10152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: Data analysis is conducted on whole population 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307BE90-5102-D34B-9BA3-575C375A80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8930121"/>
              </p:ext>
            </p:extLst>
          </p:nvPr>
        </p:nvGraphicFramePr>
        <p:xfrm>
          <a:off x="0" y="1097038"/>
          <a:ext cx="4258522" cy="2170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A2B4BB64-C7F2-0D45-99D8-C457C3B5AF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0272"/>
              </p:ext>
            </p:extLst>
          </p:nvPr>
        </p:nvGraphicFramePr>
        <p:xfrm>
          <a:off x="4520957" y="657899"/>
          <a:ext cx="32956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3FBFED4-50A8-A248-BBBE-95D4E36834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373427"/>
              </p:ext>
            </p:extLst>
          </p:nvPr>
        </p:nvGraphicFramePr>
        <p:xfrm>
          <a:off x="8079041" y="608844"/>
          <a:ext cx="39343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91680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Object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pic>
        <p:nvPicPr>
          <p:cNvPr id="43" name="Picture 4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A5476E6F-A9E7-4BB3-B9CB-714B327A71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2256" y="1441524"/>
            <a:ext cx="4030666" cy="4781475"/>
          </a:xfrm>
          <a:prstGeom prst="roundRect">
            <a:avLst>
              <a:gd name="adj" fmla="val 3170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B841B-85E4-428C-82A5-504D9D19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64" y="365126"/>
            <a:ext cx="11309873" cy="882762"/>
          </a:xfrm>
        </p:spPr>
        <p:txBody>
          <a:bodyPr vert="horz"/>
          <a:lstStyle/>
          <a:p>
            <a:r>
              <a:rPr lang="en-US" dirty="0"/>
              <a:t>Data Insights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E82E9B-624C-42C4-9B56-1AB074425660}"/>
              </a:ext>
            </a:extLst>
          </p:cNvPr>
          <p:cNvSpPr/>
          <p:nvPr/>
        </p:nvSpPr>
        <p:spPr>
          <a:xfrm>
            <a:off x="4069803" y="1441525"/>
            <a:ext cx="4075545" cy="4781475"/>
          </a:xfrm>
          <a:prstGeom prst="roundRect">
            <a:avLst>
              <a:gd name="adj" fmla="val 3035"/>
            </a:avLst>
          </a:prstGeom>
          <a:gradFill flip="none" rotWithShape="1">
            <a:gsLst>
              <a:gs pos="0">
                <a:srgbClr val="01394F">
                  <a:alpha val="80000"/>
                </a:srgbClr>
              </a:gs>
              <a:gs pos="94000">
                <a:srgbClr val="01394F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9C45B4-E45D-4A2C-8D0B-8F15FC1E2655}"/>
              </a:ext>
            </a:extLst>
          </p:cNvPr>
          <p:cNvSpPr/>
          <p:nvPr/>
        </p:nvSpPr>
        <p:spPr>
          <a:xfrm>
            <a:off x="3567286" y="2213168"/>
            <a:ext cx="853727" cy="853727"/>
          </a:xfrm>
          <a:prstGeom prst="ellipse">
            <a:avLst/>
          </a:prstGeom>
          <a:solidFill>
            <a:srgbClr val="F0424D"/>
          </a:solidFill>
          <a:ln w="127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B999DE-C143-4AD1-A355-4AA8A71EA67A}"/>
              </a:ext>
            </a:extLst>
          </p:cNvPr>
          <p:cNvSpPr/>
          <p:nvPr/>
        </p:nvSpPr>
        <p:spPr>
          <a:xfrm>
            <a:off x="3567286" y="4602337"/>
            <a:ext cx="853727" cy="853727"/>
          </a:xfrm>
          <a:prstGeom prst="ellipse">
            <a:avLst/>
          </a:prstGeom>
          <a:solidFill>
            <a:srgbClr val="00B0F0"/>
          </a:solidFill>
          <a:ln w="127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2991C7-9779-43B1-BC8C-3EEB250AFECB}"/>
              </a:ext>
            </a:extLst>
          </p:cNvPr>
          <p:cNvSpPr/>
          <p:nvPr/>
        </p:nvSpPr>
        <p:spPr>
          <a:xfrm>
            <a:off x="7720189" y="2213168"/>
            <a:ext cx="853727" cy="853727"/>
          </a:xfrm>
          <a:prstGeom prst="ellipse">
            <a:avLst/>
          </a:prstGeom>
          <a:solidFill>
            <a:srgbClr val="70AD47"/>
          </a:solidFill>
          <a:ln w="1270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4CD73C-B072-484B-A6AB-C38D604AEE0D}"/>
              </a:ext>
            </a:extLst>
          </p:cNvPr>
          <p:cNvSpPr/>
          <p:nvPr/>
        </p:nvSpPr>
        <p:spPr>
          <a:xfrm>
            <a:off x="7720189" y="4602337"/>
            <a:ext cx="853727" cy="853727"/>
          </a:xfrm>
          <a:prstGeom prst="ellipse">
            <a:avLst/>
          </a:prstGeom>
          <a:solidFill>
            <a:srgbClr val="01394F"/>
          </a:solidFill>
          <a:ln w="1270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D25ABDF-E982-4164-90AF-798AD019EF71}"/>
              </a:ext>
            </a:extLst>
          </p:cNvPr>
          <p:cNvSpPr/>
          <p:nvPr/>
        </p:nvSpPr>
        <p:spPr>
          <a:xfrm>
            <a:off x="441063" y="1566920"/>
            <a:ext cx="2941495" cy="349175"/>
          </a:xfrm>
          <a:prstGeom prst="roundRect">
            <a:avLst>
              <a:gd name="adj" fmla="val 50000"/>
            </a:avLst>
          </a:prstGeom>
          <a:solidFill>
            <a:srgbClr val="F04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Estimated Salary</a:t>
            </a:r>
            <a:endParaRPr lang="en-IN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637303-E3CD-45D7-A9BA-EDD4E887AA8F}"/>
              </a:ext>
            </a:extLst>
          </p:cNvPr>
          <p:cNvSpPr/>
          <p:nvPr/>
        </p:nvSpPr>
        <p:spPr>
          <a:xfrm>
            <a:off x="441063" y="3951381"/>
            <a:ext cx="2941495" cy="34917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Balance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784E79E-C250-45EB-82B9-D927DD6504AD}"/>
              </a:ext>
            </a:extLst>
          </p:cNvPr>
          <p:cNvSpPr/>
          <p:nvPr/>
        </p:nvSpPr>
        <p:spPr>
          <a:xfrm>
            <a:off x="8758644" y="1566920"/>
            <a:ext cx="2941495" cy="349175"/>
          </a:xfrm>
          <a:prstGeom prst="roundRect">
            <a:avLst>
              <a:gd name="adj" fmla="val 50000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of Products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0F9180C-8458-4EDF-A388-1A041923108B}"/>
              </a:ext>
            </a:extLst>
          </p:cNvPr>
          <p:cNvSpPr/>
          <p:nvPr/>
        </p:nvSpPr>
        <p:spPr>
          <a:xfrm>
            <a:off x="8758644" y="3951381"/>
            <a:ext cx="2941495" cy="349175"/>
          </a:xfrm>
          <a:prstGeom prst="roundRect">
            <a:avLst>
              <a:gd name="adj" fmla="val 50000"/>
            </a:avLst>
          </a:prstGeom>
          <a:solidFill>
            <a:srgbClr val="013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8D9A43-5B81-439A-B7A4-2C389F3C30B3}"/>
              </a:ext>
            </a:extLst>
          </p:cNvPr>
          <p:cNvSpPr/>
          <p:nvPr/>
        </p:nvSpPr>
        <p:spPr>
          <a:xfrm>
            <a:off x="4465711" y="1824933"/>
            <a:ext cx="3096926" cy="395688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342900" indent="-3429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 an outlier with one customers with tenure as 30 Years replaced it to 10 years 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Customers with 0 balance drive to almost 36% of total population.</a:t>
            </a: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Customers with 1 &amp; 2 products contributes to 97% , marketing strategies to sell bundle products need to be given priority 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7E19DA-5058-4335-9C6A-4DC2272BDAF6}"/>
              </a:ext>
            </a:extLst>
          </p:cNvPr>
          <p:cNvGrpSpPr/>
          <p:nvPr/>
        </p:nvGrpSpPr>
        <p:grpSpPr>
          <a:xfrm>
            <a:off x="3813968" y="2459056"/>
            <a:ext cx="360362" cy="361951"/>
            <a:chOff x="5554663" y="3971925"/>
            <a:chExt cx="360362" cy="361951"/>
          </a:xfrm>
          <a:solidFill>
            <a:schemeClr val="bg1"/>
          </a:solidFill>
        </p:grpSpPr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C40527D-098E-4CEC-9456-5AFCD4B87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4078288"/>
              <a:ext cx="255588" cy="255588"/>
            </a:xfrm>
            <a:custGeom>
              <a:avLst/>
              <a:gdLst>
                <a:gd name="T0" fmla="*/ 67 w 68"/>
                <a:gd name="T1" fmla="*/ 41 h 68"/>
                <a:gd name="T2" fmla="*/ 62 w 68"/>
                <a:gd name="T3" fmla="*/ 38 h 68"/>
                <a:gd name="T4" fmla="*/ 62 w 68"/>
                <a:gd name="T5" fmla="*/ 34 h 68"/>
                <a:gd name="T6" fmla="*/ 62 w 68"/>
                <a:gd name="T7" fmla="*/ 30 h 68"/>
                <a:gd name="T8" fmla="*/ 67 w 68"/>
                <a:gd name="T9" fmla="*/ 27 h 68"/>
                <a:gd name="T10" fmla="*/ 67 w 68"/>
                <a:gd name="T11" fmla="*/ 24 h 68"/>
                <a:gd name="T12" fmla="*/ 59 w 68"/>
                <a:gd name="T13" fmla="*/ 10 h 68"/>
                <a:gd name="T14" fmla="*/ 58 w 68"/>
                <a:gd name="T15" fmla="*/ 9 h 68"/>
                <a:gd name="T16" fmla="*/ 57 w 68"/>
                <a:gd name="T17" fmla="*/ 9 h 68"/>
                <a:gd name="T18" fmla="*/ 52 w 68"/>
                <a:gd name="T19" fmla="*/ 12 h 68"/>
                <a:gd name="T20" fmla="*/ 44 w 68"/>
                <a:gd name="T21" fmla="*/ 8 h 68"/>
                <a:gd name="T22" fmla="*/ 44 w 68"/>
                <a:gd name="T23" fmla="*/ 2 h 68"/>
                <a:gd name="T24" fmla="*/ 42 w 68"/>
                <a:gd name="T25" fmla="*/ 0 h 68"/>
                <a:gd name="T26" fmla="*/ 26 w 68"/>
                <a:gd name="T27" fmla="*/ 0 h 68"/>
                <a:gd name="T28" fmla="*/ 24 w 68"/>
                <a:gd name="T29" fmla="*/ 2 h 68"/>
                <a:gd name="T30" fmla="*/ 24 w 68"/>
                <a:gd name="T31" fmla="*/ 8 h 68"/>
                <a:gd name="T32" fmla="*/ 17 w 68"/>
                <a:gd name="T33" fmla="*/ 12 h 68"/>
                <a:gd name="T34" fmla="*/ 11 w 68"/>
                <a:gd name="T35" fmla="*/ 9 h 68"/>
                <a:gd name="T36" fmla="*/ 9 w 68"/>
                <a:gd name="T37" fmla="*/ 10 h 68"/>
                <a:gd name="T38" fmla="*/ 1 w 68"/>
                <a:gd name="T39" fmla="*/ 24 h 68"/>
                <a:gd name="T40" fmla="*/ 0 w 68"/>
                <a:gd name="T41" fmla="*/ 25 h 68"/>
                <a:gd name="T42" fmla="*/ 1 w 68"/>
                <a:gd name="T43" fmla="*/ 27 h 68"/>
                <a:gd name="T44" fmla="*/ 6 w 68"/>
                <a:gd name="T45" fmla="*/ 30 h 68"/>
                <a:gd name="T46" fmla="*/ 6 w 68"/>
                <a:gd name="T47" fmla="*/ 34 h 68"/>
                <a:gd name="T48" fmla="*/ 6 w 68"/>
                <a:gd name="T49" fmla="*/ 38 h 68"/>
                <a:gd name="T50" fmla="*/ 1 w 68"/>
                <a:gd name="T51" fmla="*/ 41 h 68"/>
                <a:gd name="T52" fmla="*/ 1 w 68"/>
                <a:gd name="T53" fmla="*/ 44 h 68"/>
                <a:gd name="T54" fmla="*/ 9 w 68"/>
                <a:gd name="T55" fmla="*/ 58 h 68"/>
                <a:gd name="T56" fmla="*/ 11 w 68"/>
                <a:gd name="T57" fmla="*/ 59 h 68"/>
                <a:gd name="T58" fmla="*/ 17 w 68"/>
                <a:gd name="T59" fmla="*/ 56 h 68"/>
                <a:gd name="T60" fmla="*/ 24 w 68"/>
                <a:gd name="T61" fmla="*/ 60 h 68"/>
                <a:gd name="T62" fmla="*/ 24 w 68"/>
                <a:gd name="T63" fmla="*/ 66 h 68"/>
                <a:gd name="T64" fmla="*/ 26 w 68"/>
                <a:gd name="T65" fmla="*/ 68 h 68"/>
                <a:gd name="T66" fmla="*/ 42 w 68"/>
                <a:gd name="T67" fmla="*/ 68 h 68"/>
                <a:gd name="T68" fmla="*/ 44 w 68"/>
                <a:gd name="T69" fmla="*/ 66 h 68"/>
                <a:gd name="T70" fmla="*/ 44 w 68"/>
                <a:gd name="T71" fmla="*/ 60 h 68"/>
                <a:gd name="T72" fmla="*/ 52 w 68"/>
                <a:gd name="T73" fmla="*/ 56 h 68"/>
                <a:gd name="T74" fmla="*/ 57 w 68"/>
                <a:gd name="T75" fmla="*/ 59 h 68"/>
                <a:gd name="T76" fmla="*/ 58 w 68"/>
                <a:gd name="T77" fmla="*/ 59 h 68"/>
                <a:gd name="T78" fmla="*/ 60 w 68"/>
                <a:gd name="T79" fmla="*/ 58 h 68"/>
                <a:gd name="T80" fmla="*/ 68 w 68"/>
                <a:gd name="T81" fmla="*/ 44 h 68"/>
                <a:gd name="T82" fmla="*/ 67 w 68"/>
                <a:gd name="T83" fmla="*/ 41 h 68"/>
                <a:gd name="T84" fmla="*/ 34 w 68"/>
                <a:gd name="T85" fmla="*/ 48 h 68"/>
                <a:gd name="T86" fmla="*/ 20 w 68"/>
                <a:gd name="T87" fmla="*/ 34 h 68"/>
                <a:gd name="T88" fmla="*/ 34 w 68"/>
                <a:gd name="T89" fmla="*/ 20 h 68"/>
                <a:gd name="T90" fmla="*/ 48 w 68"/>
                <a:gd name="T91" fmla="*/ 34 h 68"/>
                <a:gd name="T92" fmla="*/ 34 w 68"/>
                <a:gd name="T93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8"/>
                  </a:moveTo>
                  <a:cubicBezTo>
                    <a:pt x="26" y="48"/>
                    <a:pt x="20" y="42"/>
                    <a:pt x="20" y="34"/>
                  </a:cubicBezTo>
                  <a:cubicBezTo>
                    <a:pt x="20" y="26"/>
                    <a:pt x="26" y="20"/>
                    <a:pt x="34" y="20"/>
                  </a:cubicBezTo>
                  <a:cubicBezTo>
                    <a:pt x="42" y="20"/>
                    <a:pt x="48" y="26"/>
                    <a:pt x="48" y="34"/>
                  </a:cubicBezTo>
                  <a:cubicBezTo>
                    <a:pt x="48" y="42"/>
                    <a:pt x="42" y="48"/>
                    <a:pt x="3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7D5FDA0-D58A-4413-AA0C-C965ED2FC8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971925"/>
              <a:ext cx="149225" cy="150813"/>
            </a:xfrm>
            <a:custGeom>
              <a:avLst/>
              <a:gdLst>
                <a:gd name="T0" fmla="*/ 39 w 40"/>
                <a:gd name="T1" fmla="*/ 24 h 40"/>
                <a:gd name="T2" fmla="*/ 36 w 40"/>
                <a:gd name="T3" fmla="*/ 22 h 40"/>
                <a:gd name="T4" fmla="*/ 36 w 40"/>
                <a:gd name="T5" fmla="*/ 20 h 40"/>
                <a:gd name="T6" fmla="*/ 36 w 40"/>
                <a:gd name="T7" fmla="*/ 18 h 40"/>
                <a:gd name="T8" fmla="*/ 39 w 40"/>
                <a:gd name="T9" fmla="*/ 16 h 40"/>
                <a:gd name="T10" fmla="*/ 39 w 40"/>
                <a:gd name="T11" fmla="*/ 13 h 40"/>
                <a:gd name="T12" fmla="*/ 35 w 40"/>
                <a:gd name="T13" fmla="*/ 7 h 40"/>
                <a:gd name="T14" fmla="*/ 34 w 40"/>
                <a:gd name="T15" fmla="*/ 6 h 40"/>
                <a:gd name="T16" fmla="*/ 33 w 40"/>
                <a:gd name="T17" fmla="*/ 6 h 40"/>
                <a:gd name="T18" fmla="*/ 30 w 40"/>
                <a:gd name="T19" fmla="*/ 7 h 40"/>
                <a:gd name="T20" fmla="*/ 26 w 40"/>
                <a:gd name="T21" fmla="*/ 5 h 40"/>
                <a:gd name="T22" fmla="*/ 26 w 40"/>
                <a:gd name="T23" fmla="*/ 2 h 40"/>
                <a:gd name="T24" fmla="*/ 24 w 40"/>
                <a:gd name="T25" fmla="*/ 0 h 40"/>
                <a:gd name="T26" fmla="*/ 16 w 40"/>
                <a:gd name="T27" fmla="*/ 0 h 40"/>
                <a:gd name="T28" fmla="*/ 14 w 40"/>
                <a:gd name="T29" fmla="*/ 2 h 40"/>
                <a:gd name="T30" fmla="*/ 14 w 40"/>
                <a:gd name="T31" fmla="*/ 5 h 40"/>
                <a:gd name="T32" fmla="*/ 10 w 40"/>
                <a:gd name="T33" fmla="*/ 7 h 40"/>
                <a:gd name="T34" fmla="*/ 8 w 40"/>
                <a:gd name="T35" fmla="*/ 6 h 40"/>
                <a:gd name="T36" fmla="*/ 5 w 40"/>
                <a:gd name="T37" fmla="*/ 7 h 40"/>
                <a:gd name="T38" fmla="*/ 1 w 40"/>
                <a:gd name="T39" fmla="*/ 13 h 40"/>
                <a:gd name="T40" fmla="*/ 1 w 40"/>
                <a:gd name="T41" fmla="*/ 15 h 40"/>
                <a:gd name="T42" fmla="*/ 1 w 40"/>
                <a:gd name="T43" fmla="*/ 16 h 40"/>
                <a:gd name="T44" fmla="*/ 4 w 40"/>
                <a:gd name="T45" fmla="*/ 18 h 40"/>
                <a:gd name="T46" fmla="*/ 4 w 40"/>
                <a:gd name="T47" fmla="*/ 20 h 40"/>
                <a:gd name="T48" fmla="*/ 4 w 40"/>
                <a:gd name="T49" fmla="*/ 22 h 40"/>
                <a:gd name="T50" fmla="*/ 1 w 40"/>
                <a:gd name="T51" fmla="*/ 24 h 40"/>
                <a:gd name="T52" fmla="*/ 1 w 40"/>
                <a:gd name="T53" fmla="*/ 25 h 40"/>
                <a:gd name="T54" fmla="*/ 1 w 40"/>
                <a:gd name="T55" fmla="*/ 27 h 40"/>
                <a:gd name="T56" fmla="*/ 5 w 40"/>
                <a:gd name="T57" fmla="*/ 33 h 40"/>
                <a:gd name="T58" fmla="*/ 7 w 40"/>
                <a:gd name="T59" fmla="*/ 34 h 40"/>
                <a:gd name="T60" fmla="*/ 10 w 40"/>
                <a:gd name="T61" fmla="*/ 33 h 40"/>
                <a:gd name="T62" fmla="*/ 14 w 40"/>
                <a:gd name="T63" fmla="*/ 35 h 40"/>
                <a:gd name="T64" fmla="*/ 14 w 40"/>
                <a:gd name="T65" fmla="*/ 38 h 40"/>
                <a:gd name="T66" fmla="*/ 16 w 40"/>
                <a:gd name="T67" fmla="*/ 40 h 40"/>
                <a:gd name="T68" fmla="*/ 24 w 40"/>
                <a:gd name="T69" fmla="*/ 40 h 40"/>
                <a:gd name="T70" fmla="*/ 26 w 40"/>
                <a:gd name="T71" fmla="*/ 38 h 40"/>
                <a:gd name="T72" fmla="*/ 26 w 40"/>
                <a:gd name="T73" fmla="*/ 35 h 40"/>
                <a:gd name="T74" fmla="*/ 30 w 40"/>
                <a:gd name="T75" fmla="*/ 33 h 40"/>
                <a:gd name="T76" fmla="*/ 33 w 40"/>
                <a:gd name="T77" fmla="*/ 34 h 40"/>
                <a:gd name="T78" fmla="*/ 34 w 40"/>
                <a:gd name="T79" fmla="*/ 34 h 40"/>
                <a:gd name="T80" fmla="*/ 35 w 40"/>
                <a:gd name="T81" fmla="*/ 33 h 40"/>
                <a:gd name="T82" fmla="*/ 39 w 40"/>
                <a:gd name="T83" fmla="*/ 27 h 40"/>
                <a:gd name="T84" fmla="*/ 39 w 40"/>
                <a:gd name="T85" fmla="*/ 24 h 40"/>
                <a:gd name="T86" fmla="*/ 20 w 40"/>
                <a:gd name="T87" fmla="*/ 28 h 40"/>
                <a:gd name="T88" fmla="*/ 12 w 40"/>
                <a:gd name="T89" fmla="*/ 20 h 40"/>
                <a:gd name="T90" fmla="*/ 20 w 40"/>
                <a:gd name="T91" fmla="*/ 12 h 40"/>
                <a:gd name="T92" fmla="*/ 28 w 40"/>
                <a:gd name="T93" fmla="*/ 20 h 40"/>
                <a:gd name="T94" fmla="*/ 20 w 40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" h="40">
                  <a:moveTo>
                    <a:pt x="39" y="24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19"/>
                    <a:pt x="36" y="19"/>
                    <a:pt x="36" y="1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4"/>
                    <a:pt x="39" y="1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5"/>
                    <a:pt x="33" y="6"/>
                    <a:pt x="33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6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5" y="6"/>
                    <a:pt x="5" y="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0" y="26"/>
                    <a:pt x="0" y="26"/>
                    <a:pt x="1" y="2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6" y="35"/>
                    <a:pt x="7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2" y="33"/>
                    <a:pt x="13" y="34"/>
                    <a:pt x="14" y="3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5" y="40"/>
                    <a:pt x="16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6" y="39"/>
                    <a:pt x="26" y="38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4"/>
                    <a:pt x="29" y="34"/>
                    <a:pt x="30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4" y="35"/>
                    <a:pt x="34" y="34"/>
                  </a:cubicBezTo>
                  <a:cubicBezTo>
                    <a:pt x="35" y="34"/>
                    <a:pt x="35" y="34"/>
                    <a:pt x="35" y="3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4"/>
                    <a:pt x="39" y="24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" name="Freeform 188">
            <a:extLst>
              <a:ext uri="{FF2B5EF4-FFF2-40B4-BE49-F238E27FC236}">
                <a16:creationId xmlns:a16="http://schemas.microsoft.com/office/drawing/2014/main" id="{ACD2F158-C5AF-44F9-A7C6-A6F2B99695DB}"/>
              </a:ext>
            </a:extLst>
          </p:cNvPr>
          <p:cNvSpPr>
            <a:spLocks noEditPoints="1"/>
          </p:cNvSpPr>
          <p:nvPr/>
        </p:nvSpPr>
        <p:spPr bwMode="auto">
          <a:xfrm>
            <a:off x="3859212" y="4849019"/>
            <a:ext cx="269875" cy="36036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28">
            <a:extLst>
              <a:ext uri="{FF2B5EF4-FFF2-40B4-BE49-F238E27FC236}">
                <a16:creationId xmlns:a16="http://schemas.microsoft.com/office/drawing/2014/main" id="{F990FCAA-3839-4448-9971-4862BE4CF10E}"/>
              </a:ext>
            </a:extLst>
          </p:cNvPr>
          <p:cNvSpPr>
            <a:spLocks noEditPoints="1"/>
          </p:cNvSpPr>
          <p:nvPr/>
        </p:nvSpPr>
        <p:spPr bwMode="auto">
          <a:xfrm>
            <a:off x="8012115" y="2459056"/>
            <a:ext cx="269875" cy="361950"/>
          </a:xfrm>
          <a:custGeom>
            <a:avLst/>
            <a:gdLst>
              <a:gd name="T0" fmla="*/ 70 w 72"/>
              <a:gd name="T1" fmla="*/ 92 h 96"/>
              <a:gd name="T2" fmla="*/ 64 w 72"/>
              <a:gd name="T3" fmla="*/ 92 h 96"/>
              <a:gd name="T4" fmla="*/ 64 w 72"/>
              <a:gd name="T5" fmla="*/ 78 h 96"/>
              <a:gd name="T6" fmla="*/ 64 w 72"/>
              <a:gd name="T7" fmla="*/ 74 h 96"/>
              <a:gd name="T8" fmla="*/ 46 w 72"/>
              <a:gd name="T9" fmla="*/ 48 h 96"/>
              <a:gd name="T10" fmla="*/ 64 w 72"/>
              <a:gd name="T11" fmla="*/ 22 h 96"/>
              <a:gd name="T12" fmla="*/ 64 w 72"/>
              <a:gd name="T13" fmla="*/ 4 h 96"/>
              <a:gd name="T14" fmla="*/ 70 w 72"/>
              <a:gd name="T15" fmla="*/ 4 h 96"/>
              <a:gd name="T16" fmla="*/ 72 w 72"/>
              <a:gd name="T17" fmla="*/ 2 h 96"/>
              <a:gd name="T18" fmla="*/ 70 w 72"/>
              <a:gd name="T19" fmla="*/ 0 h 96"/>
              <a:gd name="T20" fmla="*/ 62 w 72"/>
              <a:gd name="T21" fmla="*/ 0 h 96"/>
              <a:gd name="T22" fmla="*/ 10 w 72"/>
              <a:gd name="T23" fmla="*/ 0 h 96"/>
              <a:gd name="T24" fmla="*/ 2 w 72"/>
              <a:gd name="T25" fmla="*/ 0 h 96"/>
              <a:gd name="T26" fmla="*/ 0 w 72"/>
              <a:gd name="T27" fmla="*/ 2 h 96"/>
              <a:gd name="T28" fmla="*/ 2 w 72"/>
              <a:gd name="T29" fmla="*/ 4 h 96"/>
              <a:gd name="T30" fmla="*/ 8 w 72"/>
              <a:gd name="T31" fmla="*/ 4 h 96"/>
              <a:gd name="T32" fmla="*/ 8 w 72"/>
              <a:gd name="T33" fmla="*/ 22 h 96"/>
              <a:gd name="T34" fmla="*/ 26 w 72"/>
              <a:gd name="T35" fmla="*/ 48 h 96"/>
              <a:gd name="T36" fmla="*/ 8 w 72"/>
              <a:gd name="T37" fmla="*/ 74 h 96"/>
              <a:gd name="T38" fmla="*/ 8 w 72"/>
              <a:gd name="T39" fmla="*/ 78 h 96"/>
              <a:gd name="T40" fmla="*/ 8 w 72"/>
              <a:gd name="T41" fmla="*/ 92 h 96"/>
              <a:gd name="T42" fmla="*/ 2 w 72"/>
              <a:gd name="T43" fmla="*/ 92 h 96"/>
              <a:gd name="T44" fmla="*/ 0 w 72"/>
              <a:gd name="T45" fmla="*/ 94 h 96"/>
              <a:gd name="T46" fmla="*/ 2 w 72"/>
              <a:gd name="T47" fmla="*/ 96 h 96"/>
              <a:gd name="T48" fmla="*/ 10 w 72"/>
              <a:gd name="T49" fmla="*/ 96 h 96"/>
              <a:gd name="T50" fmla="*/ 62 w 72"/>
              <a:gd name="T51" fmla="*/ 96 h 96"/>
              <a:gd name="T52" fmla="*/ 70 w 72"/>
              <a:gd name="T53" fmla="*/ 96 h 96"/>
              <a:gd name="T54" fmla="*/ 72 w 72"/>
              <a:gd name="T55" fmla="*/ 94 h 96"/>
              <a:gd name="T56" fmla="*/ 70 w 72"/>
              <a:gd name="T57" fmla="*/ 92 h 96"/>
              <a:gd name="T58" fmla="*/ 17 w 72"/>
              <a:gd name="T59" fmla="*/ 36 h 96"/>
              <a:gd name="T60" fmla="*/ 12 w 72"/>
              <a:gd name="T61" fmla="*/ 22 h 96"/>
              <a:gd name="T62" fmla="*/ 12 w 72"/>
              <a:gd name="T63" fmla="*/ 4 h 96"/>
              <a:gd name="T64" fmla="*/ 60 w 72"/>
              <a:gd name="T65" fmla="*/ 4 h 96"/>
              <a:gd name="T66" fmla="*/ 60 w 72"/>
              <a:gd name="T67" fmla="*/ 22 h 96"/>
              <a:gd name="T68" fmla="*/ 55 w 72"/>
              <a:gd name="T69" fmla="*/ 36 h 96"/>
              <a:gd name="T70" fmla="*/ 17 w 72"/>
              <a:gd name="T71" fmla="*/ 36 h 96"/>
              <a:gd name="T72" fmla="*/ 60 w 72"/>
              <a:gd name="T73" fmla="*/ 76 h 96"/>
              <a:gd name="T74" fmla="*/ 49 w 72"/>
              <a:gd name="T75" fmla="*/ 76 h 96"/>
              <a:gd name="T76" fmla="*/ 37 w 72"/>
              <a:gd name="T77" fmla="*/ 65 h 96"/>
              <a:gd name="T78" fmla="*/ 35 w 72"/>
              <a:gd name="T79" fmla="*/ 65 h 96"/>
              <a:gd name="T80" fmla="*/ 23 w 72"/>
              <a:gd name="T81" fmla="*/ 76 h 96"/>
              <a:gd name="T82" fmla="*/ 12 w 72"/>
              <a:gd name="T83" fmla="*/ 76 h 96"/>
              <a:gd name="T84" fmla="*/ 12 w 72"/>
              <a:gd name="T85" fmla="*/ 74 h 96"/>
              <a:gd name="T86" fmla="*/ 36 w 72"/>
              <a:gd name="T87" fmla="*/ 50 h 96"/>
              <a:gd name="T88" fmla="*/ 60 w 72"/>
              <a:gd name="T89" fmla="*/ 74 h 96"/>
              <a:gd name="T90" fmla="*/ 60 w 72"/>
              <a:gd name="T91" fmla="*/ 7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2" h="96">
                <a:moveTo>
                  <a:pt x="70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62"/>
                  <a:pt x="57" y="52"/>
                  <a:pt x="46" y="48"/>
                </a:cubicBezTo>
                <a:cubicBezTo>
                  <a:pt x="56" y="44"/>
                  <a:pt x="64" y="35"/>
                  <a:pt x="64" y="22"/>
                </a:cubicBezTo>
                <a:cubicBezTo>
                  <a:pt x="64" y="4"/>
                  <a:pt x="64" y="4"/>
                  <a:pt x="6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35"/>
                  <a:pt x="16" y="44"/>
                  <a:pt x="26" y="48"/>
                </a:cubicBezTo>
                <a:cubicBezTo>
                  <a:pt x="15" y="52"/>
                  <a:pt x="8" y="62"/>
                  <a:pt x="8" y="74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92"/>
                  <a:pt x="0" y="93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93"/>
                  <a:pt x="71" y="92"/>
                  <a:pt x="70" y="92"/>
                </a:cubicBezTo>
                <a:close/>
                <a:moveTo>
                  <a:pt x="17" y="36"/>
                </a:moveTo>
                <a:cubicBezTo>
                  <a:pt x="14" y="32"/>
                  <a:pt x="12" y="27"/>
                  <a:pt x="12" y="22"/>
                </a:cubicBezTo>
                <a:cubicBezTo>
                  <a:pt x="12" y="4"/>
                  <a:pt x="12" y="4"/>
                  <a:pt x="12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7"/>
                  <a:pt x="58" y="32"/>
                  <a:pt x="55" y="36"/>
                </a:cubicBezTo>
                <a:lnTo>
                  <a:pt x="17" y="36"/>
                </a:lnTo>
                <a:close/>
                <a:moveTo>
                  <a:pt x="60" y="76"/>
                </a:moveTo>
                <a:cubicBezTo>
                  <a:pt x="49" y="76"/>
                  <a:pt x="49" y="76"/>
                  <a:pt x="49" y="76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4"/>
                  <a:pt x="35" y="64"/>
                  <a:pt x="35" y="65"/>
                </a:cubicBezTo>
                <a:cubicBezTo>
                  <a:pt x="23" y="76"/>
                  <a:pt x="23" y="76"/>
                  <a:pt x="2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61"/>
                  <a:pt x="23" y="50"/>
                  <a:pt x="36" y="50"/>
                </a:cubicBezTo>
                <a:cubicBezTo>
                  <a:pt x="49" y="50"/>
                  <a:pt x="60" y="61"/>
                  <a:pt x="60" y="74"/>
                </a:cubicBezTo>
                <a:lnTo>
                  <a:pt x="6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38E7D-F66A-42B0-9777-9F77EF31844E}"/>
              </a:ext>
            </a:extLst>
          </p:cNvPr>
          <p:cNvGrpSpPr/>
          <p:nvPr/>
        </p:nvGrpSpPr>
        <p:grpSpPr>
          <a:xfrm>
            <a:off x="7968459" y="4848225"/>
            <a:ext cx="357187" cy="361951"/>
            <a:chOff x="5554663" y="723900"/>
            <a:chExt cx="357187" cy="361951"/>
          </a:xfrm>
          <a:solidFill>
            <a:schemeClr val="bg1"/>
          </a:solidFill>
        </p:grpSpPr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1D784C3B-0D6F-4BE7-B330-1532D12CD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949325"/>
              <a:ext cx="131763" cy="136525"/>
            </a:xfrm>
            <a:custGeom>
              <a:avLst/>
              <a:gdLst>
                <a:gd name="T0" fmla="*/ 12 w 35"/>
                <a:gd name="T1" fmla="*/ 0 h 36"/>
                <a:gd name="T2" fmla="*/ 0 w 35"/>
                <a:gd name="T3" fmla="*/ 21 h 36"/>
                <a:gd name="T4" fmla="*/ 0 w 35"/>
                <a:gd name="T5" fmla="*/ 23 h 36"/>
                <a:gd name="T6" fmla="*/ 2 w 35"/>
                <a:gd name="T7" fmla="*/ 24 h 36"/>
                <a:gd name="T8" fmla="*/ 16 w 35"/>
                <a:gd name="T9" fmla="*/ 22 h 36"/>
                <a:gd name="T10" fmla="*/ 21 w 35"/>
                <a:gd name="T11" fmla="*/ 35 h 36"/>
                <a:gd name="T12" fmla="*/ 23 w 35"/>
                <a:gd name="T13" fmla="*/ 36 h 36"/>
                <a:gd name="T14" fmla="*/ 23 w 35"/>
                <a:gd name="T15" fmla="*/ 36 h 36"/>
                <a:gd name="T16" fmla="*/ 24 w 35"/>
                <a:gd name="T17" fmla="*/ 35 h 36"/>
                <a:gd name="T18" fmla="*/ 35 w 35"/>
                <a:gd name="T19" fmla="*/ 18 h 36"/>
                <a:gd name="T20" fmla="*/ 12 w 35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6">
                  <a:moveTo>
                    <a:pt x="1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2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4" y="36"/>
                    <a:pt x="24" y="35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25" y="15"/>
                    <a:pt x="17" y="8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0B874FA3-53D7-4D1A-8F27-072E16AE8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850" y="954088"/>
              <a:ext cx="127000" cy="131763"/>
            </a:xfrm>
            <a:custGeom>
              <a:avLst/>
              <a:gdLst>
                <a:gd name="T0" fmla="*/ 34 w 34"/>
                <a:gd name="T1" fmla="*/ 20 h 35"/>
                <a:gd name="T2" fmla="*/ 22 w 34"/>
                <a:gd name="T3" fmla="*/ 0 h 35"/>
                <a:gd name="T4" fmla="*/ 0 w 34"/>
                <a:gd name="T5" fmla="*/ 17 h 35"/>
                <a:gd name="T6" fmla="*/ 10 w 34"/>
                <a:gd name="T7" fmla="*/ 34 h 35"/>
                <a:gd name="T8" fmla="*/ 12 w 34"/>
                <a:gd name="T9" fmla="*/ 35 h 35"/>
                <a:gd name="T10" fmla="*/ 12 w 34"/>
                <a:gd name="T11" fmla="*/ 35 h 35"/>
                <a:gd name="T12" fmla="*/ 13 w 34"/>
                <a:gd name="T13" fmla="*/ 34 h 35"/>
                <a:gd name="T14" fmla="*/ 18 w 34"/>
                <a:gd name="T15" fmla="*/ 21 h 35"/>
                <a:gd name="T16" fmla="*/ 32 w 34"/>
                <a:gd name="T17" fmla="*/ 23 h 35"/>
                <a:gd name="T18" fmla="*/ 34 w 34"/>
                <a:gd name="T19" fmla="*/ 22 h 35"/>
                <a:gd name="T20" fmla="*/ 34 w 34"/>
                <a:gd name="T21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5">
                  <a:moveTo>
                    <a:pt x="34" y="2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8"/>
                    <a:pt x="9" y="14"/>
                    <a:pt x="0" y="1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11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4" y="23"/>
                    <a:pt x="34" y="22"/>
                  </a:cubicBezTo>
                  <a:cubicBezTo>
                    <a:pt x="34" y="21"/>
                    <a:pt x="34" y="21"/>
                    <a:pt x="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16922C4B-9987-48CA-B181-9E34082D8D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2763" y="723900"/>
              <a:ext cx="285750" cy="285750"/>
            </a:xfrm>
            <a:custGeom>
              <a:avLst/>
              <a:gdLst>
                <a:gd name="T0" fmla="*/ 76 w 76"/>
                <a:gd name="T1" fmla="*/ 38 h 76"/>
                <a:gd name="T2" fmla="*/ 38 w 76"/>
                <a:gd name="T3" fmla="*/ 0 h 76"/>
                <a:gd name="T4" fmla="*/ 0 w 76"/>
                <a:gd name="T5" fmla="*/ 38 h 76"/>
                <a:gd name="T6" fmla="*/ 38 w 76"/>
                <a:gd name="T7" fmla="*/ 76 h 76"/>
                <a:gd name="T8" fmla="*/ 76 w 76"/>
                <a:gd name="T9" fmla="*/ 38 h 76"/>
                <a:gd name="T10" fmla="*/ 57 w 76"/>
                <a:gd name="T11" fmla="*/ 34 h 76"/>
                <a:gd name="T12" fmla="*/ 48 w 76"/>
                <a:gd name="T13" fmla="*/ 41 h 76"/>
                <a:gd name="T14" fmla="*/ 52 w 76"/>
                <a:gd name="T15" fmla="*/ 53 h 76"/>
                <a:gd name="T16" fmla="*/ 51 w 76"/>
                <a:gd name="T17" fmla="*/ 56 h 76"/>
                <a:gd name="T18" fmla="*/ 50 w 76"/>
                <a:gd name="T19" fmla="*/ 56 h 76"/>
                <a:gd name="T20" fmla="*/ 49 w 76"/>
                <a:gd name="T21" fmla="*/ 56 h 76"/>
                <a:gd name="T22" fmla="*/ 38 w 76"/>
                <a:gd name="T23" fmla="*/ 49 h 76"/>
                <a:gd name="T24" fmla="*/ 27 w 76"/>
                <a:gd name="T25" fmla="*/ 56 h 76"/>
                <a:gd name="T26" fmla="*/ 25 w 76"/>
                <a:gd name="T27" fmla="*/ 56 h 76"/>
                <a:gd name="T28" fmla="*/ 24 w 76"/>
                <a:gd name="T29" fmla="*/ 53 h 76"/>
                <a:gd name="T30" fmla="*/ 28 w 76"/>
                <a:gd name="T31" fmla="*/ 41 h 76"/>
                <a:gd name="T32" fmla="*/ 19 w 76"/>
                <a:gd name="T33" fmla="*/ 34 h 76"/>
                <a:gd name="T34" fmla="*/ 18 w 76"/>
                <a:gd name="T35" fmla="*/ 31 h 76"/>
                <a:gd name="T36" fmla="*/ 20 w 76"/>
                <a:gd name="T37" fmla="*/ 30 h 76"/>
                <a:gd name="T38" fmla="*/ 31 w 76"/>
                <a:gd name="T39" fmla="*/ 30 h 76"/>
                <a:gd name="T40" fmla="*/ 36 w 76"/>
                <a:gd name="T41" fmla="*/ 19 h 76"/>
                <a:gd name="T42" fmla="*/ 40 w 76"/>
                <a:gd name="T43" fmla="*/ 19 h 76"/>
                <a:gd name="T44" fmla="*/ 45 w 76"/>
                <a:gd name="T45" fmla="*/ 30 h 76"/>
                <a:gd name="T46" fmla="*/ 56 w 76"/>
                <a:gd name="T47" fmla="*/ 30 h 76"/>
                <a:gd name="T48" fmla="*/ 58 w 76"/>
                <a:gd name="T49" fmla="*/ 31 h 76"/>
                <a:gd name="T50" fmla="*/ 57 w 76"/>
                <a:gd name="T51" fmla="*/ 3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76">
                  <a:moveTo>
                    <a:pt x="76" y="38"/>
                  </a:moveTo>
                  <a:cubicBezTo>
                    <a:pt x="76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lose/>
                  <a:moveTo>
                    <a:pt x="57" y="34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5"/>
                    <a:pt x="51" y="56"/>
                  </a:cubicBezTo>
                  <a:cubicBezTo>
                    <a:pt x="51" y="56"/>
                    <a:pt x="50" y="56"/>
                    <a:pt x="50" y="56"/>
                  </a:cubicBezTo>
                  <a:cubicBezTo>
                    <a:pt x="50" y="56"/>
                    <a:pt x="49" y="56"/>
                    <a:pt x="49" y="56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6" y="56"/>
                    <a:pt x="25" y="56"/>
                    <a:pt x="25" y="56"/>
                  </a:cubicBezTo>
                  <a:cubicBezTo>
                    <a:pt x="24" y="55"/>
                    <a:pt x="24" y="54"/>
                    <a:pt x="24" y="53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3"/>
                    <a:pt x="18" y="32"/>
                    <a:pt x="18" y="31"/>
                  </a:cubicBezTo>
                  <a:cubicBezTo>
                    <a:pt x="18" y="31"/>
                    <a:pt x="19" y="30"/>
                    <a:pt x="20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8"/>
                    <a:pt x="39" y="18"/>
                    <a:pt x="40" y="1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8" y="33"/>
                    <a:pt x="5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06C6D957-163B-45C1-8D41-EB932290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9847-F5C6-4FA6-BEBE-1B1AD729EBD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5EF51515-0BDC-BD49-B719-D3DB959018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852789"/>
              </p:ext>
            </p:extLst>
          </p:nvPr>
        </p:nvGraphicFramePr>
        <p:xfrm>
          <a:off x="25257" y="2111584"/>
          <a:ext cx="3350302" cy="17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17685DAF-3229-7C41-ADBE-8E52635E2E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0795561"/>
              </p:ext>
            </p:extLst>
          </p:nvPr>
        </p:nvGraphicFramePr>
        <p:xfrm>
          <a:off x="154745" y="4464453"/>
          <a:ext cx="3557506" cy="2028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8D535B94-1329-4241-ADE0-47E543941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4731994"/>
              </p:ext>
            </p:extLst>
          </p:nvPr>
        </p:nvGraphicFramePr>
        <p:xfrm>
          <a:off x="8157620" y="1893723"/>
          <a:ext cx="3581518" cy="216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0" name="Chart 49">
                <a:extLst>
                  <a:ext uri="{FF2B5EF4-FFF2-40B4-BE49-F238E27FC236}">
                    <a16:creationId xmlns:a16="http://schemas.microsoft.com/office/drawing/2014/main" id="{58A34690-CEFA-254A-A778-8A9A43F6A89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78710"/>
                  </p:ext>
                </p:extLst>
              </p:nvPr>
            </p:nvGraphicFramePr>
            <p:xfrm>
              <a:off x="8479751" y="4300555"/>
              <a:ext cx="3393341" cy="21923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50" name="Chart 49">
                <a:extLst>
                  <a:ext uri="{FF2B5EF4-FFF2-40B4-BE49-F238E27FC236}">
                    <a16:creationId xmlns:a16="http://schemas.microsoft.com/office/drawing/2014/main" id="{58A34690-CEFA-254A-A778-8A9A43F6A891}"/>
                  </a:ext>
                </a:extLst>
              </p:cNvPr>
              <p:cNvPicPr>
                <a:picLocks noAdjustHandles="1" noChangeArrowheads="1" noChangeAspect="1" noChangeShapeType="1" noEditPoints="1" noGrp="1" noMove="1" noResize="1" noRo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79751" y="4300555"/>
                <a:ext cx="3393341" cy="2192319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A569002F-1F8A-0943-84AF-B767487E1865}"/>
              </a:ext>
            </a:extLst>
          </p:cNvPr>
          <p:cNvSpPr txBox="1"/>
          <p:nvPr/>
        </p:nvSpPr>
        <p:spPr>
          <a:xfrm>
            <a:off x="637735" y="6540423"/>
            <a:ext cx="10152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: Data analysis is conducted on whole population </a:t>
            </a:r>
          </a:p>
        </p:txBody>
      </p:sp>
    </p:spTree>
    <p:extLst>
      <p:ext uri="{BB962C8B-B14F-4D97-AF65-F5344CB8AC3E}">
        <p14:creationId xmlns:p14="http://schemas.microsoft.com/office/powerpoint/2010/main" val="295759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4CA7D529-19C9-4E13-8E77-1ACD25E70DA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4CA7D529-19C9-4E13-8E77-1ACD25E70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" name="Picture 7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49626F1-87E6-4DBF-83B8-B3D7A3A784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99626"/>
            <a:ext cx="12192000" cy="4610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8F1F4-7DC0-4F43-8FBE-895EE041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Forest Vs Gradient Boosting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61AC95-0E1A-4B93-83EA-2ACD50539B67}"/>
              </a:ext>
            </a:extLst>
          </p:cNvPr>
          <p:cNvSpPr/>
          <p:nvPr/>
        </p:nvSpPr>
        <p:spPr>
          <a:xfrm>
            <a:off x="-22244" y="1599626"/>
            <a:ext cx="12192000" cy="4653866"/>
          </a:xfrm>
          <a:prstGeom prst="rect">
            <a:avLst/>
          </a:prstGeom>
          <a:gradFill flip="none" rotWithShape="1">
            <a:gsLst>
              <a:gs pos="0">
                <a:srgbClr val="01394F">
                  <a:alpha val="80000"/>
                </a:srgbClr>
              </a:gs>
              <a:gs pos="94000">
                <a:srgbClr val="01394F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83DAC7E2-0DF4-4A96-8350-34936511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9847-F5C6-4FA6-BEBE-1B1AD729EBDF}" type="slidenum">
              <a:rPr lang="en-US" smtClean="0"/>
              <a:t>6</a:t>
            </a:fld>
            <a:endParaRPr lang="en-US" dirty="0"/>
          </a:p>
        </p:txBody>
      </p:sp>
      <p:pic>
        <p:nvPicPr>
          <p:cNvPr id="91" name="Picture 29" descr="Wells Fargo - Wikipedia">
            <a:extLst>
              <a:ext uri="{FF2B5EF4-FFF2-40B4-BE49-F238E27FC236}">
                <a16:creationId xmlns:a16="http://schemas.microsoft.com/office/drawing/2014/main" id="{44000EAF-F98E-0D42-8365-1D3BD413F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593" y="-23003"/>
            <a:ext cx="1563576" cy="9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13">
            <a:extLst>
              <a:ext uri="{FF2B5EF4-FFF2-40B4-BE49-F238E27FC236}">
                <a16:creationId xmlns:a16="http://schemas.microsoft.com/office/drawing/2014/main" id="{3C940C08-DC30-3743-A1A2-583AB6569F1A}"/>
              </a:ext>
            </a:extLst>
          </p:cNvPr>
          <p:cNvSpPr/>
          <p:nvPr/>
        </p:nvSpPr>
        <p:spPr>
          <a:xfrm>
            <a:off x="6318741" y="1599626"/>
            <a:ext cx="5701933" cy="4659232"/>
          </a:xfrm>
          <a:prstGeom prst="roundRect">
            <a:avLst/>
          </a:prstGeom>
          <a:solidFill>
            <a:srgbClr val="70AD4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12">
            <a:extLst>
              <a:ext uri="{FF2B5EF4-FFF2-40B4-BE49-F238E27FC236}">
                <a16:creationId xmlns:a16="http://schemas.microsoft.com/office/drawing/2014/main" id="{CE6FD4BE-6257-6C45-A933-A6E2F66974A9}"/>
              </a:ext>
            </a:extLst>
          </p:cNvPr>
          <p:cNvSpPr/>
          <p:nvPr/>
        </p:nvSpPr>
        <p:spPr>
          <a:xfrm>
            <a:off x="445474" y="1568639"/>
            <a:ext cx="5459640" cy="4679761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AAE14B-2C32-8D40-8E43-E1E10C1EAA65}"/>
              </a:ext>
            </a:extLst>
          </p:cNvPr>
          <p:cNvSpPr/>
          <p:nvPr/>
        </p:nvSpPr>
        <p:spPr>
          <a:xfrm>
            <a:off x="6097201" y="1311767"/>
            <a:ext cx="853727" cy="853727"/>
          </a:xfrm>
          <a:prstGeom prst="ellipse">
            <a:avLst/>
          </a:prstGeom>
          <a:solidFill>
            <a:srgbClr val="01394F"/>
          </a:solidFill>
          <a:ln w="1270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A08086-CF11-3D47-9C32-2925F46FAC9E}"/>
              </a:ext>
            </a:extLst>
          </p:cNvPr>
          <p:cNvGrpSpPr/>
          <p:nvPr/>
        </p:nvGrpSpPr>
        <p:grpSpPr>
          <a:xfrm>
            <a:off x="6345471" y="1569378"/>
            <a:ext cx="357187" cy="361951"/>
            <a:chOff x="5554663" y="723900"/>
            <a:chExt cx="357187" cy="361951"/>
          </a:xfrm>
          <a:solidFill>
            <a:schemeClr val="bg1"/>
          </a:solidFill>
        </p:grpSpPr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FB6D0961-1780-4D48-8D37-C9DAB360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949325"/>
              <a:ext cx="131763" cy="136525"/>
            </a:xfrm>
            <a:custGeom>
              <a:avLst/>
              <a:gdLst>
                <a:gd name="T0" fmla="*/ 12 w 35"/>
                <a:gd name="T1" fmla="*/ 0 h 36"/>
                <a:gd name="T2" fmla="*/ 0 w 35"/>
                <a:gd name="T3" fmla="*/ 21 h 36"/>
                <a:gd name="T4" fmla="*/ 0 w 35"/>
                <a:gd name="T5" fmla="*/ 23 h 36"/>
                <a:gd name="T6" fmla="*/ 2 w 35"/>
                <a:gd name="T7" fmla="*/ 24 h 36"/>
                <a:gd name="T8" fmla="*/ 16 w 35"/>
                <a:gd name="T9" fmla="*/ 22 h 36"/>
                <a:gd name="T10" fmla="*/ 21 w 35"/>
                <a:gd name="T11" fmla="*/ 35 h 36"/>
                <a:gd name="T12" fmla="*/ 23 w 35"/>
                <a:gd name="T13" fmla="*/ 36 h 36"/>
                <a:gd name="T14" fmla="*/ 23 w 35"/>
                <a:gd name="T15" fmla="*/ 36 h 36"/>
                <a:gd name="T16" fmla="*/ 24 w 35"/>
                <a:gd name="T17" fmla="*/ 35 h 36"/>
                <a:gd name="T18" fmla="*/ 35 w 35"/>
                <a:gd name="T19" fmla="*/ 18 h 36"/>
                <a:gd name="T20" fmla="*/ 12 w 35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6">
                  <a:moveTo>
                    <a:pt x="12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2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4" y="36"/>
                    <a:pt x="24" y="35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25" y="15"/>
                    <a:pt x="17" y="8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69">
              <a:extLst>
                <a:ext uri="{FF2B5EF4-FFF2-40B4-BE49-F238E27FC236}">
                  <a16:creationId xmlns:a16="http://schemas.microsoft.com/office/drawing/2014/main" id="{2E4819BF-8EF1-1C4D-99BD-BFD0523E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850" y="954088"/>
              <a:ext cx="127000" cy="131763"/>
            </a:xfrm>
            <a:custGeom>
              <a:avLst/>
              <a:gdLst>
                <a:gd name="T0" fmla="*/ 34 w 34"/>
                <a:gd name="T1" fmla="*/ 20 h 35"/>
                <a:gd name="T2" fmla="*/ 22 w 34"/>
                <a:gd name="T3" fmla="*/ 0 h 35"/>
                <a:gd name="T4" fmla="*/ 0 w 34"/>
                <a:gd name="T5" fmla="*/ 17 h 35"/>
                <a:gd name="T6" fmla="*/ 10 w 34"/>
                <a:gd name="T7" fmla="*/ 34 h 35"/>
                <a:gd name="T8" fmla="*/ 12 w 34"/>
                <a:gd name="T9" fmla="*/ 35 h 35"/>
                <a:gd name="T10" fmla="*/ 12 w 34"/>
                <a:gd name="T11" fmla="*/ 35 h 35"/>
                <a:gd name="T12" fmla="*/ 13 w 34"/>
                <a:gd name="T13" fmla="*/ 34 h 35"/>
                <a:gd name="T14" fmla="*/ 18 w 34"/>
                <a:gd name="T15" fmla="*/ 21 h 35"/>
                <a:gd name="T16" fmla="*/ 32 w 34"/>
                <a:gd name="T17" fmla="*/ 23 h 35"/>
                <a:gd name="T18" fmla="*/ 34 w 34"/>
                <a:gd name="T19" fmla="*/ 22 h 35"/>
                <a:gd name="T20" fmla="*/ 34 w 34"/>
                <a:gd name="T21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5">
                  <a:moveTo>
                    <a:pt x="34" y="2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7" y="8"/>
                    <a:pt x="9" y="14"/>
                    <a:pt x="0" y="1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11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4" y="23"/>
                    <a:pt x="34" y="22"/>
                  </a:cubicBezTo>
                  <a:cubicBezTo>
                    <a:pt x="34" y="21"/>
                    <a:pt x="34" y="21"/>
                    <a:pt x="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0">
              <a:extLst>
                <a:ext uri="{FF2B5EF4-FFF2-40B4-BE49-F238E27FC236}">
                  <a16:creationId xmlns:a16="http://schemas.microsoft.com/office/drawing/2014/main" id="{A4DD1DE2-78CE-0348-AC94-E08866A27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2763" y="723900"/>
              <a:ext cx="285750" cy="285750"/>
            </a:xfrm>
            <a:custGeom>
              <a:avLst/>
              <a:gdLst>
                <a:gd name="T0" fmla="*/ 76 w 76"/>
                <a:gd name="T1" fmla="*/ 38 h 76"/>
                <a:gd name="T2" fmla="*/ 38 w 76"/>
                <a:gd name="T3" fmla="*/ 0 h 76"/>
                <a:gd name="T4" fmla="*/ 0 w 76"/>
                <a:gd name="T5" fmla="*/ 38 h 76"/>
                <a:gd name="T6" fmla="*/ 38 w 76"/>
                <a:gd name="T7" fmla="*/ 76 h 76"/>
                <a:gd name="T8" fmla="*/ 76 w 76"/>
                <a:gd name="T9" fmla="*/ 38 h 76"/>
                <a:gd name="T10" fmla="*/ 57 w 76"/>
                <a:gd name="T11" fmla="*/ 34 h 76"/>
                <a:gd name="T12" fmla="*/ 48 w 76"/>
                <a:gd name="T13" fmla="*/ 41 h 76"/>
                <a:gd name="T14" fmla="*/ 52 w 76"/>
                <a:gd name="T15" fmla="*/ 53 h 76"/>
                <a:gd name="T16" fmla="*/ 51 w 76"/>
                <a:gd name="T17" fmla="*/ 56 h 76"/>
                <a:gd name="T18" fmla="*/ 50 w 76"/>
                <a:gd name="T19" fmla="*/ 56 h 76"/>
                <a:gd name="T20" fmla="*/ 49 w 76"/>
                <a:gd name="T21" fmla="*/ 56 h 76"/>
                <a:gd name="T22" fmla="*/ 38 w 76"/>
                <a:gd name="T23" fmla="*/ 49 h 76"/>
                <a:gd name="T24" fmla="*/ 27 w 76"/>
                <a:gd name="T25" fmla="*/ 56 h 76"/>
                <a:gd name="T26" fmla="*/ 25 w 76"/>
                <a:gd name="T27" fmla="*/ 56 h 76"/>
                <a:gd name="T28" fmla="*/ 24 w 76"/>
                <a:gd name="T29" fmla="*/ 53 h 76"/>
                <a:gd name="T30" fmla="*/ 28 w 76"/>
                <a:gd name="T31" fmla="*/ 41 h 76"/>
                <a:gd name="T32" fmla="*/ 19 w 76"/>
                <a:gd name="T33" fmla="*/ 34 h 76"/>
                <a:gd name="T34" fmla="*/ 18 w 76"/>
                <a:gd name="T35" fmla="*/ 31 h 76"/>
                <a:gd name="T36" fmla="*/ 20 w 76"/>
                <a:gd name="T37" fmla="*/ 30 h 76"/>
                <a:gd name="T38" fmla="*/ 31 w 76"/>
                <a:gd name="T39" fmla="*/ 30 h 76"/>
                <a:gd name="T40" fmla="*/ 36 w 76"/>
                <a:gd name="T41" fmla="*/ 19 h 76"/>
                <a:gd name="T42" fmla="*/ 40 w 76"/>
                <a:gd name="T43" fmla="*/ 19 h 76"/>
                <a:gd name="T44" fmla="*/ 45 w 76"/>
                <a:gd name="T45" fmla="*/ 30 h 76"/>
                <a:gd name="T46" fmla="*/ 56 w 76"/>
                <a:gd name="T47" fmla="*/ 30 h 76"/>
                <a:gd name="T48" fmla="*/ 58 w 76"/>
                <a:gd name="T49" fmla="*/ 31 h 76"/>
                <a:gd name="T50" fmla="*/ 57 w 76"/>
                <a:gd name="T51" fmla="*/ 3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76">
                  <a:moveTo>
                    <a:pt x="76" y="38"/>
                  </a:moveTo>
                  <a:cubicBezTo>
                    <a:pt x="76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lose/>
                  <a:moveTo>
                    <a:pt x="57" y="34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5"/>
                    <a:pt x="51" y="56"/>
                  </a:cubicBezTo>
                  <a:cubicBezTo>
                    <a:pt x="51" y="56"/>
                    <a:pt x="50" y="56"/>
                    <a:pt x="50" y="56"/>
                  </a:cubicBezTo>
                  <a:cubicBezTo>
                    <a:pt x="50" y="56"/>
                    <a:pt x="49" y="56"/>
                    <a:pt x="49" y="56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6" y="56"/>
                    <a:pt x="25" y="56"/>
                    <a:pt x="25" y="56"/>
                  </a:cubicBezTo>
                  <a:cubicBezTo>
                    <a:pt x="24" y="55"/>
                    <a:pt x="24" y="54"/>
                    <a:pt x="24" y="53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3"/>
                    <a:pt x="18" y="32"/>
                    <a:pt x="18" y="31"/>
                  </a:cubicBezTo>
                  <a:cubicBezTo>
                    <a:pt x="18" y="31"/>
                    <a:pt x="19" y="30"/>
                    <a:pt x="20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8"/>
                    <a:pt x="39" y="18"/>
                    <a:pt x="40" y="1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8" y="33"/>
                    <a:pt x="5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23ADA1D1-2FF1-6544-B12A-2B9BBF63B08A}"/>
              </a:ext>
            </a:extLst>
          </p:cNvPr>
          <p:cNvSpPr/>
          <p:nvPr/>
        </p:nvSpPr>
        <p:spPr>
          <a:xfrm>
            <a:off x="171326" y="1368866"/>
            <a:ext cx="853727" cy="853727"/>
          </a:xfrm>
          <a:prstGeom prst="ellipse">
            <a:avLst/>
          </a:prstGeom>
          <a:solidFill>
            <a:srgbClr val="F0424D"/>
          </a:solidFill>
          <a:ln w="127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Freeform 70">
            <a:extLst>
              <a:ext uri="{FF2B5EF4-FFF2-40B4-BE49-F238E27FC236}">
                <a16:creationId xmlns:a16="http://schemas.microsoft.com/office/drawing/2014/main" id="{94481430-0876-EA44-8841-E67F0FEFE3AB}"/>
              </a:ext>
            </a:extLst>
          </p:cNvPr>
          <p:cNvSpPr>
            <a:spLocks noEditPoints="1"/>
          </p:cNvSpPr>
          <p:nvPr/>
        </p:nvSpPr>
        <p:spPr bwMode="auto">
          <a:xfrm>
            <a:off x="444964" y="1625792"/>
            <a:ext cx="285750" cy="285750"/>
          </a:xfrm>
          <a:custGeom>
            <a:avLst/>
            <a:gdLst>
              <a:gd name="T0" fmla="*/ 76 w 76"/>
              <a:gd name="T1" fmla="*/ 38 h 76"/>
              <a:gd name="T2" fmla="*/ 38 w 76"/>
              <a:gd name="T3" fmla="*/ 0 h 76"/>
              <a:gd name="T4" fmla="*/ 0 w 76"/>
              <a:gd name="T5" fmla="*/ 38 h 76"/>
              <a:gd name="T6" fmla="*/ 38 w 76"/>
              <a:gd name="T7" fmla="*/ 76 h 76"/>
              <a:gd name="T8" fmla="*/ 76 w 76"/>
              <a:gd name="T9" fmla="*/ 38 h 76"/>
              <a:gd name="T10" fmla="*/ 57 w 76"/>
              <a:gd name="T11" fmla="*/ 34 h 76"/>
              <a:gd name="T12" fmla="*/ 48 w 76"/>
              <a:gd name="T13" fmla="*/ 41 h 76"/>
              <a:gd name="T14" fmla="*/ 52 w 76"/>
              <a:gd name="T15" fmla="*/ 53 h 76"/>
              <a:gd name="T16" fmla="*/ 51 w 76"/>
              <a:gd name="T17" fmla="*/ 56 h 76"/>
              <a:gd name="T18" fmla="*/ 50 w 76"/>
              <a:gd name="T19" fmla="*/ 56 h 76"/>
              <a:gd name="T20" fmla="*/ 49 w 76"/>
              <a:gd name="T21" fmla="*/ 56 h 76"/>
              <a:gd name="T22" fmla="*/ 38 w 76"/>
              <a:gd name="T23" fmla="*/ 49 h 76"/>
              <a:gd name="T24" fmla="*/ 27 w 76"/>
              <a:gd name="T25" fmla="*/ 56 h 76"/>
              <a:gd name="T26" fmla="*/ 25 w 76"/>
              <a:gd name="T27" fmla="*/ 56 h 76"/>
              <a:gd name="T28" fmla="*/ 24 w 76"/>
              <a:gd name="T29" fmla="*/ 53 h 76"/>
              <a:gd name="T30" fmla="*/ 28 w 76"/>
              <a:gd name="T31" fmla="*/ 41 h 76"/>
              <a:gd name="T32" fmla="*/ 19 w 76"/>
              <a:gd name="T33" fmla="*/ 34 h 76"/>
              <a:gd name="T34" fmla="*/ 18 w 76"/>
              <a:gd name="T35" fmla="*/ 31 h 76"/>
              <a:gd name="T36" fmla="*/ 20 w 76"/>
              <a:gd name="T37" fmla="*/ 30 h 76"/>
              <a:gd name="T38" fmla="*/ 31 w 76"/>
              <a:gd name="T39" fmla="*/ 30 h 76"/>
              <a:gd name="T40" fmla="*/ 36 w 76"/>
              <a:gd name="T41" fmla="*/ 19 h 76"/>
              <a:gd name="T42" fmla="*/ 40 w 76"/>
              <a:gd name="T43" fmla="*/ 19 h 76"/>
              <a:gd name="T44" fmla="*/ 45 w 76"/>
              <a:gd name="T45" fmla="*/ 30 h 76"/>
              <a:gd name="T46" fmla="*/ 56 w 76"/>
              <a:gd name="T47" fmla="*/ 30 h 76"/>
              <a:gd name="T48" fmla="*/ 58 w 76"/>
              <a:gd name="T49" fmla="*/ 31 h 76"/>
              <a:gd name="T50" fmla="*/ 57 w 76"/>
              <a:gd name="T51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6" h="76">
                <a:moveTo>
                  <a:pt x="76" y="38"/>
                </a:moveTo>
                <a:cubicBezTo>
                  <a:pt x="76" y="17"/>
                  <a:pt x="59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59"/>
                  <a:pt x="17" y="76"/>
                  <a:pt x="38" y="76"/>
                </a:cubicBezTo>
                <a:cubicBezTo>
                  <a:pt x="59" y="76"/>
                  <a:pt x="76" y="59"/>
                  <a:pt x="76" y="38"/>
                </a:cubicBezTo>
                <a:close/>
                <a:moveTo>
                  <a:pt x="57" y="34"/>
                </a:moveTo>
                <a:cubicBezTo>
                  <a:pt x="48" y="41"/>
                  <a:pt x="48" y="41"/>
                  <a:pt x="48" y="41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4"/>
                  <a:pt x="52" y="55"/>
                  <a:pt x="51" y="56"/>
                </a:cubicBezTo>
                <a:cubicBezTo>
                  <a:pt x="51" y="56"/>
                  <a:pt x="50" y="56"/>
                  <a:pt x="50" y="56"/>
                </a:cubicBezTo>
                <a:cubicBezTo>
                  <a:pt x="50" y="56"/>
                  <a:pt x="49" y="56"/>
                  <a:pt x="49" y="56"/>
                </a:cubicBezTo>
                <a:cubicBezTo>
                  <a:pt x="38" y="49"/>
                  <a:pt x="38" y="49"/>
                  <a:pt x="38" y="49"/>
                </a:cubicBezTo>
                <a:cubicBezTo>
                  <a:pt x="27" y="56"/>
                  <a:pt x="27" y="56"/>
                  <a:pt x="27" y="56"/>
                </a:cubicBezTo>
                <a:cubicBezTo>
                  <a:pt x="26" y="56"/>
                  <a:pt x="25" y="56"/>
                  <a:pt x="25" y="56"/>
                </a:cubicBezTo>
                <a:cubicBezTo>
                  <a:pt x="24" y="55"/>
                  <a:pt x="24" y="54"/>
                  <a:pt x="24" y="53"/>
                </a:cubicBezTo>
                <a:cubicBezTo>
                  <a:pt x="28" y="41"/>
                  <a:pt x="28" y="41"/>
                  <a:pt x="28" y="41"/>
                </a:cubicBezTo>
                <a:cubicBezTo>
                  <a:pt x="19" y="34"/>
                  <a:pt x="19" y="34"/>
                  <a:pt x="19" y="34"/>
                </a:cubicBezTo>
                <a:cubicBezTo>
                  <a:pt x="18" y="33"/>
                  <a:pt x="18" y="32"/>
                  <a:pt x="18" y="31"/>
                </a:cubicBezTo>
                <a:cubicBezTo>
                  <a:pt x="18" y="31"/>
                  <a:pt x="19" y="30"/>
                  <a:pt x="20" y="30"/>
                </a:cubicBezTo>
                <a:cubicBezTo>
                  <a:pt x="31" y="30"/>
                  <a:pt x="31" y="30"/>
                  <a:pt x="31" y="30"/>
                </a:cubicBezTo>
                <a:cubicBezTo>
                  <a:pt x="36" y="19"/>
                  <a:pt x="36" y="19"/>
                  <a:pt x="36" y="19"/>
                </a:cubicBezTo>
                <a:cubicBezTo>
                  <a:pt x="37" y="18"/>
                  <a:pt x="39" y="18"/>
                  <a:pt x="40" y="19"/>
                </a:cubicBezTo>
                <a:cubicBezTo>
                  <a:pt x="45" y="30"/>
                  <a:pt x="45" y="30"/>
                  <a:pt x="45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7" y="30"/>
                  <a:pt x="58" y="31"/>
                  <a:pt x="58" y="31"/>
                </a:cubicBezTo>
                <a:cubicBezTo>
                  <a:pt x="58" y="32"/>
                  <a:pt x="58" y="33"/>
                  <a:pt x="57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DC5590F-91B6-804A-879B-7400647497AD}"/>
              </a:ext>
            </a:extLst>
          </p:cNvPr>
          <p:cNvSpPr txBox="1"/>
          <p:nvPr/>
        </p:nvSpPr>
        <p:spPr>
          <a:xfrm>
            <a:off x="1742325" y="1169059"/>
            <a:ext cx="21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74BC213-2488-3944-A999-82BE47170889}"/>
              </a:ext>
            </a:extLst>
          </p:cNvPr>
          <p:cNvSpPr txBox="1"/>
          <p:nvPr/>
        </p:nvSpPr>
        <p:spPr>
          <a:xfrm>
            <a:off x="7895996" y="1191314"/>
            <a:ext cx="21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Gradient Boosting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CBBAD-4E47-4946-8AFE-109A57983EB4}"/>
              </a:ext>
            </a:extLst>
          </p:cNvPr>
          <p:cNvSpPr txBox="1"/>
          <p:nvPr/>
        </p:nvSpPr>
        <p:spPr>
          <a:xfrm>
            <a:off x="1030639" y="1829399"/>
            <a:ext cx="4569107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Random forests</a:t>
            </a:r>
            <a:r>
              <a:rPr lang="en-IN" sz="1400" dirty="0">
                <a:solidFill>
                  <a:schemeClr val="bg1"/>
                </a:solidFill>
              </a:rPr>
              <a:t> are a large number of trees, combined (using averages or “majority rules”) at the end of the process.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Bias error</a:t>
            </a:r>
            <a:r>
              <a:rPr lang="en-IN" sz="1400" dirty="0">
                <a:solidFill>
                  <a:schemeClr val="bg1"/>
                </a:solidFill>
              </a:rPr>
              <a:t> happens when you place too many restrictions on target 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Random forests builds each tree independently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Random forests perform well for multi-</a:t>
            </a:r>
            <a:r>
              <a:rPr lang="en-IN" sz="1400" dirty="0" err="1">
                <a:solidFill>
                  <a:schemeClr val="bg1"/>
                </a:solidFill>
              </a:rPr>
              <a:t>clas</a:t>
            </a:r>
            <a:r>
              <a:rPr lang="en-IN" sz="1400" dirty="0">
                <a:solidFill>
                  <a:schemeClr val="bg1"/>
                </a:solidFill>
              </a:rPr>
              <a:t>, object detection and bioinformatics. which tends to have a lot of statistical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557BD-2CC3-6C41-B2C1-7CED116A0A63}"/>
              </a:ext>
            </a:extLst>
          </p:cNvPr>
          <p:cNvSpPr txBox="1"/>
          <p:nvPr/>
        </p:nvSpPr>
        <p:spPr>
          <a:xfrm>
            <a:off x="6924198" y="1729524"/>
            <a:ext cx="4865935" cy="3613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Gradient boosting machines</a:t>
            </a:r>
            <a:r>
              <a:rPr lang="en-IN" sz="1400" dirty="0">
                <a:solidFill>
                  <a:schemeClr val="bg1"/>
                </a:solidFill>
              </a:rPr>
              <a:t> also combine decision trees, but start the combining process at the beginning, instead of at the 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Variance error</a:t>
            </a:r>
            <a:r>
              <a:rPr lang="en-IN" sz="1400" dirty="0">
                <a:solidFill>
                  <a:schemeClr val="bg1"/>
                </a:solidFill>
              </a:rPr>
              <a:t> refers to how much a result will change based on changes to the training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Gradient boosting builds one tree at a time. This additive model (ensemble) works in a forward stage-wise manner, introducing a weak learner to improve the shortcomings of existing weak learners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Gradient Boosting performs well when you have unbalanced data such as in real time risk assessment.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5" name="Rectangle: Rounded Corners 24">
            <a:extLst>
              <a:ext uri="{FF2B5EF4-FFF2-40B4-BE49-F238E27FC236}">
                <a16:creationId xmlns:a16="http://schemas.microsoft.com/office/drawing/2014/main" id="{383394E7-2ACB-6C44-9776-C739C37E6DFB}"/>
              </a:ext>
            </a:extLst>
          </p:cNvPr>
          <p:cNvSpPr/>
          <p:nvPr/>
        </p:nvSpPr>
        <p:spPr>
          <a:xfrm>
            <a:off x="1559082" y="5487135"/>
            <a:ext cx="9029348" cy="7612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/>
          <a:lstStyle/>
          <a:p>
            <a:r>
              <a:rPr lang="en-IN" sz="1400" dirty="0"/>
              <a:t>If you carefully tune parameters, gradient boosting can result in </a:t>
            </a:r>
            <a:r>
              <a:rPr lang="en-IN" sz="1400" b="1" dirty="0"/>
              <a:t>better performance</a:t>
            </a:r>
            <a:r>
              <a:rPr lang="en-IN" sz="1400" dirty="0"/>
              <a:t> than random forests. However, </a:t>
            </a:r>
            <a:r>
              <a:rPr lang="en-IN" sz="1400" b="1" dirty="0"/>
              <a:t>gradient boosting may not be a good choice if you have a lot of noise</a:t>
            </a:r>
            <a:r>
              <a:rPr lang="en-IN" sz="1400" dirty="0"/>
              <a:t>, as it can result in overfitting. They also tend to be </a:t>
            </a:r>
            <a:r>
              <a:rPr lang="en-IN" sz="1400" b="1" dirty="0"/>
              <a:t>harder to tune</a:t>
            </a:r>
            <a:r>
              <a:rPr lang="en-IN" sz="1400" dirty="0"/>
              <a:t> than random forests</a:t>
            </a:r>
            <a:endParaRPr lang="en-US" sz="14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91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F1FDE-92D4-443D-B4AD-09AB229A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64" y="365126"/>
            <a:ext cx="11309873" cy="882762"/>
          </a:xfrm>
        </p:spPr>
        <p:txBody>
          <a:bodyPr vert="horz"/>
          <a:lstStyle/>
          <a:p>
            <a:r>
              <a:rPr lang="en-US" dirty="0"/>
              <a:t>Model Prediction (Gradient boosting)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D7A4A01-4662-457C-85D4-5C3647F5EF3F}"/>
              </a:ext>
            </a:extLst>
          </p:cNvPr>
          <p:cNvSpPr/>
          <p:nvPr/>
        </p:nvSpPr>
        <p:spPr>
          <a:xfrm>
            <a:off x="7401223" y="1670617"/>
            <a:ext cx="4203700" cy="4822258"/>
          </a:xfrm>
          <a:prstGeom prst="round2SameRect">
            <a:avLst>
              <a:gd name="adj1" fmla="val 4552"/>
              <a:gd name="adj2" fmla="val 0"/>
            </a:avLst>
          </a:prstGeom>
          <a:gradFill flip="none" rotWithShape="1">
            <a:gsLst>
              <a:gs pos="0">
                <a:srgbClr val="01394F">
                  <a:alpha val="80000"/>
                </a:srgbClr>
              </a:gs>
              <a:gs pos="94000">
                <a:srgbClr val="01394F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676CDA-995A-49B5-B454-4CFB4C2F84C0}"/>
              </a:ext>
            </a:extLst>
          </p:cNvPr>
          <p:cNvSpPr/>
          <p:nvPr/>
        </p:nvSpPr>
        <p:spPr>
          <a:xfrm>
            <a:off x="7099640" y="1413691"/>
            <a:ext cx="853727" cy="853727"/>
          </a:xfrm>
          <a:prstGeom prst="ellipse">
            <a:avLst/>
          </a:prstGeom>
          <a:solidFill>
            <a:srgbClr val="F0424D"/>
          </a:solidFill>
          <a:ln w="127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4B5462AF-386C-48A0-9C47-2C7F2754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0939" y="6567238"/>
            <a:ext cx="2743200" cy="365125"/>
          </a:xfrm>
        </p:spPr>
        <p:txBody>
          <a:bodyPr/>
          <a:lstStyle/>
          <a:p>
            <a:fld id="{97019847-F5C6-4FA6-BEBE-1B1AD729EBDF}" type="slidenum">
              <a:rPr lang="en-US" smtClean="0"/>
              <a:t>7</a:t>
            </a:fld>
            <a:endParaRPr lang="en-US"/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A5C0B95E-A592-6546-956C-93B99B9930E3}"/>
              </a:ext>
            </a:extLst>
          </p:cNvPr>
          <p:cNvSpPr>
            <a:spLocks noEditPoints="1"/>
          </p:cNvSpPr>
          <p:nvPr/>
        </p:nvSpPr>
        <p:spPr bwMode="auto">
          <a:xfrm>
            <a:off x="5372847" y="1840555"/>
            <a:ext cx="269875" cy="361950"/>
          </a:xfrm>
          <a:custGeom>
            <a:avLst/>
            <a:gdLst>
              <a:gd name="T0" fmla="*/ 70 w 72"/>
              <a:gd name="T1" fmla="*/ 92 h 96"/>
              <a:gd name="T2" fmla="*/ 64 w 72"/>
              <a:gd name="T3" fmla="*/ 92 h 96"/>
              <a:gd name="T4" fmla="*/ 64 w 72"/>
              <a:gd name="T5" fmla="*/ 78 h 96"/>
              <a:gd name="T6" fmla="*/ 64 w 72"/>
              <a:gd name="T7" fmla="*/ 74 h 96"/>
              <a:gd name="T8" fmla="*/ 46 w 72"/>
              <a:gd name="T9" fmla="*/ 48 h 96"/>
              <a:gd name="T10" fmla="*/ 64 w 72"/>
              <a:gd name="T11" fmla="*/ 22 h 96"/>
              <a:gd name="T12" fmla="*/ 64 w 72"/>
              <a:gd name="T13" fmla="*/ 4 h 96"/>
              <a:gd name="T14" fmla="*/ 70 w 72"/>
              <a:gd name="T15" fmla="*/ 4 h 96"/>
              <a:gd name="T16" fmla="*/ 72 w 72"/>
              <a:gd name="T17" fmla="*/ 2 h 96"/>
              <a:gd name="T18" fmla="*/ 70 w 72"/>
              <a:gd name="T19" fmla="*/ 0 h 96"/>
              <a:gd name="T20" fmla="*/ 62 w 72"/>
              <a:gd name="T21" fmla="*/ 0 h 96"/>
              <a:gd name="T22" fmla="*/ 10 w 72"/>
              <a:gd name="T23" fmla="*/ 0 h 96"/>
              <a:gd name="T24" fmla="*/ 2 w 72"/>
              <a:gd name="T25" fmla="*/ 0 h 96"/>
              <a:gd name="T26" fmla="*/ 0 w 72"/>
              <a:gd name="T27" fmla="*/ 2 h 96"/>
              <a:gd name="T28" fmla="*/ 2 w 72"/>
              <a:gd name="T29" fmla="*/ 4 h 96"/>
              <a:gd name="T30" fmla="*/ 8 w 72"/>
              <a:gd name="T31" fmla="*/ 4 h 96"/>
              <a:gd name="T32" fmla="*/ 8 w 72"/>
              <a:gd name="T33" fmla="*/ 22 h 96"/>
              <a:gd name="T34" fmla="*/ 26 w 72"/>
              <a:gd name="T35" fmla="*/ 48 h 96"/>
              <a:gd name="T36" fmla="*/ 8 w 72"/>
              <a:gd name="T37" fmla="*/ 74 h 96"/>
              <a:gd name="T38" fmla="*/ 8 w 72"/>
              <a:gd name="T39" fmla="*/ 78 h 96"/>
              <a:gd name="T40" fmla="*/ 8 w 72"/>
              <a:gd name="T41" fmla="*/ 92 h 96"/>
              <a:gd name="T42" fmla="*/ 2 w 72"/>
              <a:gd name="T43" fmla="*/ 92 h 96"/>
              <a:gd name="T44" fmla="*/ 0 w 72"/>
              <a:gd name="T45" fmla="*/ 94 h 96"/>
              <a:gd name="T46" fmla="*/ 2 w 72"/>
              <a:gd name="T47" fmla="*/ 96 h 96"/>
              <a:gd name="T48" fmla="*/ 10 w 72"/>
              <a:gd name="T49" fmla="*/ 96 h 96"/>
              <a:gd name="T50" fmla="*/ 62 w 72"/>
              <a:gd name="T51" fmla="*/ 96 h 96"/>
              <a:gd name="T52" fmla="*/ 70 w 72"/>
              <a:gd name="T53" fmla="*/ 96 h 96"/>
              <a:gd name="T54" fmla="*/ 72 w 72"/>
              <a:gd name="T55" fmla="*/ 94 h 96"/>
              <a:gd name="T56" fmla="*/ 70 w 72"/>
              <a:gd name="T57" fmla="*/ 92 h 96"/>
              <a:gd name="T58" fmla="*/ 17 w 72"/>
              <a:gd name="T59" fmla="*/ 36 h 96"/>
              <a:gd name="T60" fmla="*/ 12 w 72"/>
              <a:gd name="T61" fmla="*/ 22 h 96"/>
              <a:gd name="T62" fmla="*/ 12 w 72"/>
              <a:gd name="T63" fmla="*/ 4 h 96"/>
              <a:gd name="T64" fmla="*/ 60 w 72"/>
              <a:gd name="T65" fmla="*/ 4 h 96"/>
              <a:gd name="T66" fmla="*/ 60 w 72"/>
              <a:gd name="T67" fmla="*/ 22 h 96"/>
              <a:gd name="T68" fmla="*/ 55 w 72"/>
              <a:gd name="T69" fmla="*/ 36 h 96"/>
              <a:gd name="T70" fmla="*/ 17 w 72"/>
              <a:gd name="T71" fmla="*/ 36 h 96"/>
              <a:gd name="T72" fmla="*/ 60 w 72"/>
              <a:gd name="T73" fmla="*/ 76 h 96"/>
              <a:gd name="T74" fmla="*/ 49 w 72"/>
              <a:gd name="T75" fmla="*/ 76 h 96"/>
              <a:gd name="T76" fmla="*/ 37 w 72"/>
              <a:gd name="T77" fmla="*/ 65 h 96"/>
              <a:gd name="T78" fmla="*/ 35 w 72"/>
              <a:gd name="T79" fmla="*/ 65 h 96"/>
              <a:gd name="T80" fmla="*/ 23 w 72"/>
              <a:gd name="T81" fmla="*/ 76 h 96"/>
              <a:gd name="T82" fmla="*/ 12 w 72"/>
              <a:gd name="T83" fmla="*/ 76 h 96"/>
              <a:gd name="T84" fmla="*/ 12 w 72"/>
              <a:gd name="T85" fmla="*/ 74 h 96"/>
              <a:gd name="T86" fmla="*/ 36 w 72"/>
              <a:gd name="T87" fmla="*/ 50 h 96"/>
              <a:gd name="T88" fmla="*/ 60 w 72"/>
              <a:gd name="T89" fmla="*/ 74 h 96"/>
              <a:gd name="T90" fmla="*/ 60 w 72"/>
              <a:gd name="T91" fmla="*/ 7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2" h="96">
                <a:moveTo>
                  <a:pt x="70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62"/>
                  <a:pt x="57" y="52"/>
                  <a:pt x="46" y="48"/>
                </a:cubicBezTo>
                <a:cubicBezTo>
                  <a:pt x="56" y="44"/>
                  <a:pt x="64" y="35"/>
                  <a:pt x="64" y="22"/>
                </a:cubicBezTo>
                <a:cubicBezTo>
                  <a:pt x="64" y="4"/>
                  <a:pt x="64" y="4"/>
                  <a:pt x="6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35"/>
                  <a:pt x="16" y="44"/>
                  <a:pt x="26" y="48"/>
                </a:cubicBezTo>
                <a:cubicBezTo>
                  <a:pt x="15" y="52"/>
                  <a:pt x="8" y="62"/>
                  <a:pt x="8" y="74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92"/>
                  <a:pt x="0" y="93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93"/>
                  <a:pt x="71" y="92"/>
                  <a:pt x="70" y="92"/>
                </a:cubicBezTo>
                <a:close/>
                <a:moveTo>
                  <a:pt x="17" y="36"/>
                </a:moveTo>
                <a:cubicBezTo>
                  <a:pt x="14" y="32"/>
                  <a:pt x="12" y="27"/>
                  <a:pt x="12" y="22"/>
                </a:cubicBezTo>
                <a:cubicBezTo>
                  <a:pt x="12" y="4"/>
                  <a:pt x="12" y="4"/>
                  <a:pt x="12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7"/>
                  <a:pt x="58" y="32"/>
                  <a:pt x="55" y="36"/>
                </a:cubicBezTo>
                <a:lnTo>
                  <a:pt x="17" y="36"/>
                </a:lnTo>
                <a:close/>
                <a:moveTo>
                  <a:pt x="60" y="76"/>
                </a:moveTo>
                <a:cubicBezTo>
                  <a:pt x="49" y="76"/>
                  <a:pt x="49" y="76"/>
                  <a:pt x="49" y="76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4"/>
                  <a:pt x="35" y="64"/>
                  <a:pt x="35" y="65"/>
                </a:cubicBezTo>
                <a:cubicBezTo>
                  <a:pt x="23" y="76"/>
                  <a:pt x="23" y="76"/>
                  <a:pt x="2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61"/>
                  <a:pt x="23" y="50"/>
                  <a:pt x="36" y="50"/>
                </a:cubicBezTo>
                <a:cubicBezTo>
                  <a:pt x="49" y="50"/>
                  <a:pt x="60" y="61"/>
                  <a:pt x="60" y="74"/>
                </a:cubicBezTo>
                <a:lnTo>
                  <a:pt x="6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0" name="Freeform 70">
            <a:extLst>
              <a:ext uri="{FF2B5EF4-FFF2-40B4-BE49-F238E27FC236}">
                <a16:creationId xmlns:a16="http://schemas.microsoft.com/office/drawing/2014/main" id="{95E8CD24-E6E7-154C-B816-BDA6FF54B0E7}"/>
              </a:ext>
            </a:extLst>
          </p:cNvPr>
          <p:cNvSpPr>
            <a:spLocks noEditPoints="1"/>
          </p:cNvSpPr>
          <p:nvPr/>
        </p:nvSpPr>
        <p:spPr bwMode="auto">
          <a:xfrm>
            <a:off x="7373278" y="1670617"/>
            <a:ext cx="285750" cy="285750"/>
          </a:xfrm>
          <a:custGeom>
            <a:avLst/>
            <a:gdLst>
              <a:gd name="T0" fmla="*/ 76 w 76"/>
              <a:gd name="T1" fmla="*/ 38 h 76"/>
              <a:gd name="T2" fmla="*/ 38 w 76"/>
              <a:gd name="T3" fmla="*/ 0 h 76"/>
              <a:gd name="T4" fmla="*/ 0 w 76"/>
              <a:gd name="T5" fmla="*/ 38 h 76"/>
              <a:gd name="T6" fmla="*/ 38 w 76"/>
              <a:gd name="T7" fmla="*/ 76 h 76"/>
              <a:gd name="T8" fmla="*/ 76 w 76"/>
              <a:gd name="T9" fmla="*/ 38 h 76"/>
              <a:gd name="T10" fmla="*/ 57 w 76"/>
              <a:gd name="T11" fmla="*/ 34 h 76"/>
              <a:gd name="T12" fmla="*/ 48 w 76"/>
              <a:gd name="T13" fmla="*/ 41 h 76"/>
              <a:gd name="T14" fmla="*/ 52 w 76"/>
              <a:gd name="T15" fmla="*/ 53 h 76"/>
              <a:gd name="T16" fmla="*/ 51 w 76"/>
              <a:gd name="T17" fmla="*/ 56 h 76"/>
              <a:gd name="T18" fmla="*/ 50 w 76"/>
              <a:gd name="T19" fmla="*/ 56 h 76"/>
              <a:gd name="T20" fmla="*/ 49 w 76"/>
              <a:gd name="T21" fmla="*/ 56 h 76"/>
              <a:gd name="T22" fmla="*/ 38 w 76"/>
              <a:gd name="T23" fmla="*/ 49 h 76"/>
              <a:gd name="T24" fmla="*/ 27 w 76"/>
              <a:gd name="T25" fmla="*/ 56 h 76"/>
              <a:gd name="T26" fmla="*/ 25 w 76"/>
              <a:gd name="T27" fmla="*/ 56 h 76"/>
              <a:gd name="T28" fmla="*/ 24 w 76"/>
              <a:gd name="T29" fmla="*/ 53 h 76"/>
              <a:gd name="T30" fmla="*/ 28 w 76"/>
              <a:gd name="T31" fmla="*/ 41 h 76"/>
              <a:gd name="T32" fmla="*/ 19 w 76"/>
              <a:gd name="T33" fmla="*/ 34 h 76"/>
              <a:gd name="T34" fmla="*/ 18 w 76"/>
              <a:gd name="T35" fmla="*/ 31 h 76"/>
              <a:gd name="T36" fmla="*/ 20 w 76"/>
              <a:gd name="T37" fmla="*/ 30 h 76"/>
              <a:gd name="T38" fmla="*/ 31 w 76"/>
              <a:gd name="T39" fmla="*/ 30 h 76"/>
              <a:gd name="T40" fmla="*/ 36 w 76"/>
              <a:gd name="T41" fmla="*/ 19 h 76"/>
              <a:gd name="T42" fmla="*/ 40 w 76"/>
              <a:gd name="T43" fmla="*/ 19 h 76"/>
              <a:gd name="T44" fmla="*/ 45 w 76"/>
              <a:gd name="T45" fmla="*/ 30 h 76"/>
              <a:gd name="T46" fmla="*/ 56 w 76"/>
              <a:gd name="T47" fmla="*/ 30 h 76"/>
              <a:gd name="T48" fmla="*/ 58 w 76"/>
              <a:gd name="T49" fmla="*/ 31 h 76"/>
              <a:gd name="T50" fmla="*/ 57 w 76"/>
              <a:gd name="T51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6" h="76">
                <a:moveTo>
                  <a:pt x="76" y="38"/>
                </a:moveTo>
                <a:cubicBezTo>
                  <a:pt x="76" y="17"/>
                  <a:pt x="59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59"/>
                  <a:pt x="17" y="76"/>
                  <a:pt x="38" y="76"/>
                </a:cubicBezTo>
                <a:cubicBezTo>
                  <a:pt x="59" y="76"/>
                  <a:pt x="76" y="59"/>
                  <a:pt x="76" y="38"/>
                </a:cubicBezTo>
                <a:close/>
                <a:moveTo>
                  <a:pt x="57" y="34"/>
                </a:moveTo>
                <a:cubicBezTo>
                  <a:pt x="48" y="41"/>
                  <a:pt x="48" y="41"/>
                  <a:pt x="48" y="41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4"/>
                  <a:pt x="52" y="55"/>
                  <a:pt x="51" y="56"/>
                </a:cubicBezTo>
                <a:cubicBezTo>
                  <a:pt x="51" y="56"/>
                  <a:pt x="50" y="56"/>
                  <a:pt x="50" y="56"/>
                </a:cubicBezTo>
                <a:cubicBezTo>
                  <a:pt x="50" y="56"/>
                  <a:pt x="49" y="56"/>
                  <a:pt x="49" y="56"/>
                </a:cubicBezTo>
                <a:cubicBezTo>
                  <a:pt x="38" y="49"/>
                  <a:pt x="38" y="49"/>
                  <a:pt x="38" y="49"/>
                </a:cubicBezTo>
                <a:cubicBezTo>
                  <a:pt x="27" y="56"/>
                  <a:pt x="27" y="56"/>
                  <a:pt x="27" y="56"/>
                </a:cubicBezTo>
                <a:cubicBezTo>
                  <a:pt x="26" y="56"/>
                  <a:pt x="25" y="56"/>
                  <a:pt x="25" y="56"/>
                </a:cubicBezTo>
                <a:cubicBezTo>
                  <a:pt x="24" y="55"/>
                  <a:pt x="24" y="54"/>
                  <a:pt x="24" y="53"/>
                </a:cubicBezTo>
                <a:cubicBezTo>
                  <a:pt x="28" y="41"/>
                  <a:pt x="28" y="41"/>
                  <a:pt x="28" y="41"/>
                </a:cubicBezTo>
                <a:cubicBezTo>
                  <a:pt x="19" y="34"/>
                  <a:pt x="19" y="34"/>
                  <a:pt x="19" y="34"/>
                </a:cubicBezTo>
                <a:cubicBezTo>
                  <a:pt x="18" y="33"/>
                  <a:pt x="18" y="32"/>
                  <a:pt x="18" y="31"/>
                </a:cubicBezTo>
                <a:cubicBezTo>
                  <a:pt x="18" y="31"/>
                  <a:pt x="19" y="30"/>
                  <a:pt x="20" y="30"/>
                </a:cubicBezTo>
                <a:cubicBezTo>
                  <a:pt x="31" y="30"/>
                  <a:pt x="31" y="30"/>
                  <a:pt x="31" y="30"/>
                </a:cubicBezTo>
                <a:cubicBezTo>
                  <a:pt x="36" y="19"/>
                  <a:pt x="36" y="19"/>
                  <a:pt x="36" y="19"/>
                </a:cubicBezTo>
                <a:cubicBezTo>
                  <a:pt x="37" y="18"/>
                  <a:pt x="39" y="18"/>
                  <a:pt x="40" y="19"/>
                </a:cubicBezTo>
                <a:cubicBezTo>
                  <a:pt x="45" y="30"/>
                  <a:pt x="45" y="30"/>
                  <a:pt x="45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7" y="30"/>
                  <a:pt x="58" y="31"/>
                  <a:pt x="58" y="31"/>
                </a:cubicBezTo>
                <a:cubicBezTo>
                  <a:pt x="58" y="32"/>
                  <a:pt x="58" y="33"/>
                  <a:pt x="57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ADD3E-FEB8-8540-B1D1-367397861306}"/>
              </a:ext>
            </a:extLst>
          </p:cNvPr>
          <p:cNvSpPr txBox="1"/>
          <p:nvPr/>
        </p:nvSpPr>
        <p:spPr>
          <a:xfrm>
            <a:off x="441064" y="1655888"/>
            <a:ext cx="21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scores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9B4AE9-66B0-7349-A2CB-88BD3BDAFC4E}"/>
              </a:ext>
            </a:extLst>
          </p:cNvPr>
          <p:cNvSpPr txBox="1"/>
          <p:nvPr/>
        </p:nvSpPr>
        <p:spPr>
          <a:xfrm>
            <a:off x="8497018" y="1856109"/>
            <a:ext cx="21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Prediction 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B80B8-9CF5-0648-95D8-FDD3FF3E7A28}"/>
              </a:ext>
            </a:extLst>
          </p:cNvPr>
          <p:cNvSpPr txBox="1"/>
          <p:nvPr/>
        </p:nvSpPr>
        <p:spPr>
          <a:xfrm>
            <a:off x="7380232" y="2690147"/>
            <a:ext cx="420370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results indicates Model accuracy is 86%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3K customers to train the data and 7k customers to test the results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every 100 customers we can successfully predict the 86 customers that going to churn or not accurately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DCC3E-FD25-1C47-A8B8-753ABB3815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/>
          <a:stretch/>
        </p:blipFill>
        <p:spPr>
          <a:xfrm>
            <a:off x="103065" y="2339188"/>
            <a:ext cx="6880560" cy="28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3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F1FDE-92D4-443D-B4AD-09AB229A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64" y="365126"/>
            <a:ext cx="11309873" cy="882762"/>
          </a:xfrm>
        </p:spPr>
        <p:txBody>
          <a:bodyPr vert="horz"/>
          <a:lstStyle/>
          <a:p>
            <a:r>
              <a:rPr lang="en-US" dirty="0"/>
              <a:t>Model Prediction(Random Forest)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D7A4A01-4662-457C-85D4-5C3647F5EF3F}"/>
              </a:ext>
            </a:extLst>
          </p:cNvPr>
          <p:cNvSpPr/>
          <p:nvPr/>
        </p:nvSpPr>
        <p:spPr>
          <a:xfrm>
            <a:off x="7401223" y="1670617"/>
            <a:ext cx="4203700" cy="4822258"/>
          </a:xfrm>
          <a:prstGeom prst="round2SameRect">
            <a:avLst>
              <a:gd name="adj1" fmla="val 4552"/>
              <a:gd name="adj2" fmla="val 0"/>
            </a:avLst>
          </a:prstGeom>
          <a:gradFill flip="none" rotWithShape="1">
            <a:gsLst>
              <a:gs pos="0">
                <a:srgbClr val="01394F">
                  <a:alpha val="80000"/>
                </a:srgbClr>
              </a:gs>
              <a:gs pos="94000">
                <a:srgbClr val="01394F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676CDA-995A-49B5-B454-4CFB4C2F84C0}"/>
              </a:ext>
            </a:extLst>
          </p:cNvPr>
          <p:cNvSpPr/>
          <p:nvPr/>
        </p:nvSpPr>
        <p:spPr>
          <a:xfrm>
            <a:off x="7099640" y="1413691"/>
            <a:ext cx="853727" cy="853727"/>
          </a:xfrm>
          <a:prstGeom prst="ellipse">
            <a:avLst/>
          </a:prstGeom>
          <a:solidFill>
            <a:srgbClr val="F0424D"/>
          </a:solidFill>
          <a:ln w="1270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4B5462AF-386C-48A0-9C47-2C7F2754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0939" y="6567238"/>
            <a:ext cx="2743200" cy="365125"/>
          </a:xfrm>
        </p:spPr>
        <p:txBody>
          <a:bodyPr/>
          <a:lstStyle/>
          <a:p>
            <a:fld id="{97019847-F5C6-4FA6-BEBE-1B1AD729EBDF}" type="slidenum">
              <a:rPr lang="en-US" smtClean="0"/>
              <a:t>8</a:t>
            </a:fld>
            <a:endParaRPr lang="en-US"/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A5C0B95E-A592-6546-956C-93B99B9930E3}"/>
              </a:ext>
            </a:extLst>
          </p:cNvPr>
          <p:cNvSpPr>
            <a:spLocks noEditPoints="1"/>
          </p:cNvSpPr>
          <p:nvPr/>
        </p:nvSpPr>
        <p:spPr bwMode="auto">
          <a:xfrm>
            <a:off x="5372847" y="1840555"/>
            <a:ext cx="269875" cy="361950"/>
          </a:xfrm>
          <a:custGeom>
            <a:avLst/>
            <a:gdLst>
              <a:gd name="T0" fmla="*/ 70 w 72"/>
              <a:gd name="T1" fmla="*/ 92 h 96"/>
              <a:gd name="T2" fmla="*/ 64 w 72"/>
              <a:gd name="T3" fmla="*/ 92 h 96"/>
              <a:gd name="T4" fmla="*/ 64 w 72"/>
              <a:gd name="T5" fmla="*/ 78 h 96"/>
              <a:gd name="T6" fmla="*/ 64 w 72"/>
              <a:gd name="T7" fmla="*/ 74 h 96"/>
              <a:gd name="T8" fmla="*/ 46 w 72"/>
              <a:gd name="T9" fmla="*/ 48 h 96"/>
              <a:gd name="T10" fmla="*/ 64 w 72"/>
              <a:gd name="T11" fmla="*/ 22 h 96"/>
              <a:gd name="T12" fmla="*/ 64 w 72"/>
              <a:gd name="T13" fmla="*/ 4 h 96"/>
              <a:gd name="T14" fmla="*/ 70 w 72"/>
              <a:gd name="T15" fmla="*/ 4 h 96"/>
              <a:gd name="T16" fmla="*/ 72 w 72"/>
              <a:gd name="T17" fmla="*/ 2 h 96"/>
              <a:gd name="T18" fmla="*/ 70 w 72"/>
              <a:gd name="T19" fmla="*/ 0 h 96"/>
              <a:gd name="T20" fmla="*/ 62 w 72"/>
              <a:gd name="T21" fmla="*/ 0 h 96"/>
              <a:gd name="T22" fmla="*/ 10 w 72"/>
              <a:gd name="T23" fmla="*/ 0 h 96"/>
              <a:gd name="T24" fmla="*/ 2 w 72"/>
              <a:gd name="T25" fmla="*/ 0 h 96"/>
              <a:gd name="T26" fmla="*/ 0 w 72"/>
              <a:gd name="T27" fmla="*/ 2 h 96"/>
              <a:gd name="T28" fmla="*/ 2 w 72"/>
              <a:gd name="T29" fmla="*/ 4 h 96"/>
              <a:gd name="T30" fmla="*/ 8 w 72"/>
              <a:gd name="T31" fmla="*/ 4 h 96"/>
              <a:gd name="T32" fmla="*/ 8 w 72"/>
              <a:gd name="T33" fmla="*/ 22 h 96"/>
              <a:gd name="T34" fmla="*/ 26 w 72"/>
              <a:gd name="T35" fmla="*/ 48 h 96"/>
              <a:gd name="T36" fmla="*/ 8 w 72"/>
              <a:gd name="T37" fmla="*/ 74 h 96"/>
              <a:gd name="T38" fmla="*/ 8 w 72"/>
              <a:gd name="T39" fmla="*/ 78 h 96"/>
              <a:gd name="T40" fmla="*/ 8 w 72"/>
              <a:gd name="T41" fmla="*/ 92 h 96"/>
              <a:gd name="T42" fmla="*/ 2 w 72"/>
              <a:gd name="T43" fmla="*/ 92 h 96"/>
              <a:gd name="T44" fmla="*/ 0 w 72"/>
              <a:gd name="T45" fmla="*/ 94 h 96"/>
              <a:gd name="T46" fmla="*/ 2 w 72"/>
              <a:gd name="T47" fmla="*/ 96 h 96"/>
              <a:gd name="T48" fmla="*/ 10 w 72"/>
              <a:gd name="T49" fmla="*/ 96 h 96"/>
              <a:gd name="T50" fmla="*/ 62 w 72"/>
              <a:gd name="T51" fmla="*/ 96 h 96"/>
              <a:gd name="T52" fmla="*/ 70 w 72"/>
              <a:gd name="T53" fmla="*/ 96 h 96"/>
              <a:gd name="T54" fmla="*/ 72 w 72"/>
              <a:gd name="T55" fmla="*/ 94 h 96"/>
              <a:gd name="T56" fmla="*/ 70 w 72"/>
              <a:gd name="T57" fmla="*/ 92 h 96"/>
              <a:gd name="T58" fmla="*/ 17 w 72"/>
              <a:gd name="T59" fmla="*/ 36 h 96"/>
              <a:gd name="T60" fmla="*/ 12 w 72"/>
              <a:gd name="T61" fmla="*/ 22 h 96"/>
              <a:gd name="T62" fmla="*/ 12 w 72"/>
              <a:gd name="T63" fmla="*/ 4 h 96"/>
              <a:gd name="T64" fmla="*/ 60 w 72"/>
              <a:gd name="T65" fmla="*/ 4 h 96"/>
              <a:gd name="T66" fmla="*/ 60 w 72"/>
              <a:gd name="T67" fmla="*/ 22 h 96"/>
              <a:gd name="T68" fmla="*/ 55 w 72"/>
              <a:gd name="T69" fmla="*/ 36 h 96"/>
              <a:gd name="T70" fmla="*/ 17 w 72"/>
              <a:gd name="T71" fmla="*/ 36 h 96"/>
              <a:gd name="T72" fmla="*/ 60 w 72"/>
              <a:gd name="T73" fmla="*/ 76 h 96"/>
              <a:gd name="T74" fmla="*/ 49 w 72"/>
              <a:gd name="T75" fmla="*/ 76 h 96"/>
              <a:gd name="T76" fmla="*/ 37 w 72"/>
              <a:gd name="T77" fmla="*/ 65 h 96"/>
              <a:gd name="T78" fmla="*/ 35 w 72"/>
              <a:gd name="T79" fmla="*/ 65 h 96"/>
              <a:gd name="T80" fmla="*/ 23 w 72"/>
              <a:gd name="T81" fmla="*/ 76 h 96"/>
              <a:gd name="T82" fmla="*/ 12 w 72"/>
              <a:gd name="T83" fmla="*/ 76 h 96"/>
              <a:gd name="T84" fmla="*/ 12 w 72"/>
              <a:gd name="T85" fmla="*/ 74 h 96"/>
              <a:gd name="T86" fmla="*/ 36 w 72"/>
              <a:gd name="T87" fmla="*/ 50 h 96"/>
              <a:gd name="T88" fmla="*/ 60 w 72"/>
              <a:gd name="T89" fmla="*/ 74 h 96"/>
              <a:gd name="T90" fmla="*/ 60 w 72"/>
              <a:gd name="T91" fmla="*/ 7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2" h="96">
                <a:moveTo>
                  <a:pt x="70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62"/>
                  <a:pt x="57" y="52"/>
                  <a:pt x="46" y="48"/>
                </a:cubicBezTo>
                <a:cubicBezTo>
                  <a:pt x="56" y="44"/>
                  <a:pt x="64" y="35"/>
                  <a:pt x="64" y="22"/>
                </a:cubicBezTo>
                <a:cubicBezTo>
                  <a:pt x="64" y="4"/>
                  <a:pt x="64" y="4"/>
                  <a:pt x="6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35"/>
                  <a:pt x="16" y="44"/>
                  <a:pt x="26" y="48"/>
                </a:cubicBezTo>
                <a:cubicBezTo>
                  <a:pt x="15" y="52"/>
                  <a:pt x="8" y="62"/>
                  <a:pt x="8" y="74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92"/>
                  <a:pt x="0" y="93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93"/>
                  <a:pt x="71" y="92"/>
                  <a:pt x="70" y="92"/>
                </a:cubicBezTo>
                <a:close/>
                <a:moveTo>
                  <a:pt x="17" y="36"/>
                </a:moveTo>
                <a:cubicBezTo>
                  <a:pt x="14" y="32"/>
                  <a:pt x="12" y="27"/>
                  <a:pt x="12" y="22"/>
                </a:cubicBezTo>
                <a:cubicBezTo>
                  <a:pt x="12" y="4"/>
                  <a:pt x="12" y="4"/>
                  <a:pt x="12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7"/>
                  <a:pt x="58" y="32"/>
                  <a:pt x="55" y="36"/>
                </a:cubicBezTo>
                <a:lnTo>
                  <a:pt x="17" y="36"/>
                </a:lnTo>
                <a:close/>
                <a:moveTo>
                  <a:pt x="60" y="76"/>
                </a:moveTo>
                <a:cubicBezTo>
                  <a:pt x="49" y="76"/>
                  <a:pt x="49" y="76"/>
                  <a:pt x="49" y="76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4"/>
                  <a:pt x="35" y="64"/>
                  <a:pt x="35" y="65"/>
                </a:cubicBezTo>
                <a:cubicBezTo>
                  <a:pt x="23" y="76"/>
                  <a:pt x="23" y="76"/>
                  <a:pt x="2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61"/>
                  <a:pt x="23" y="50"/>
                  <a:pt x="36" y="50"/>
                </a:cubicBezTo>
                <a:cubicBezTo>
                  <a:pt x="49" y="50"/>
                  <a:pt x="60" y="61"/>
                  <a:pt x="60" y="74"/>
                </a:cubicBezTo>
                <a:lnTo>
                  <a:pt x="6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0" name="Freeform 70">
            <a:extLst>
              <a:ext uri="{FF2B5EF4-FFF2-40B4-BE49-F238E27FC236}">
                <a16:creationId xmlns:a16="http://schemas.microsoft.com/office/drawing/2014/main" id="{95E8CD24-E6E7-154C-B816-BDA6FF54B0E7}"/>
              </a:ext>
            </a:extLst>
          </p:cNvPr>
          <p:cNvSpPr>
            <a:spLocks noEditPoints="1"/>
          </p:cNvSpPr>
          <p:nvPr/>
        </p:nvSpPr>
        <p:spPr bwMode="auto">
          <a:xfrm>
            <a:off x="7373278" y="1670617"/>
            <a:ext cx="285750" cy="285750"/>
          </a:xfrm>
          <a:custGeom>
            <a:avLst/>
            <a:gdLst>
              <a:gd name="T0" fmla="*/ 76 w 76"/>
              <a:gd name="T1" fmla="*/ 38 h 76"/>
              <a:gd name="T2" fmla="*/ 38 w 76"/>
              <a:gd name="T3" fmla="*/ 0 h 76"/>
              <a:gd name="T4" fmla="*/ 0 w 76"/>
              <a:gd name="T5" fmla="*/ 38 h 76"/>
              <a:gd name="T6" fmla="*/ 38 w 76"/>
              <a:gd name="T7" fmla="*/ 76 h 76"/>
              <a:gd name="T8" fmla="*/ 76 w 76"/>
              <a:gd name="T9" fmla="*/ 38 h 76"/>
              <a:gd name="T10" fmla="*/ 57 w 76"/>
              <a:gd name="T11" fmla="*/ 34 h 76"/>
              <a:gd name="T12" fmla="*/ 48 w 76"/>
              <a:gd name="T13" fmla="*/ 41 h 76"/>
              <a:gd name="T14" fmla="*/ 52 w 76"/>
              <a:gd name="T15" fmla="*/ 53 h 76"/>
              <a:gd name="T16" fmla="*/ 51 w 76"/>
              <a:gd name="T17" fmla="*/ 56 h 76"/>
              <a:gd name="T18" fmla="*/ 50 w 76"/>
              <a:gd name="T19" fmla="*/ 56 h 76"/>
              <a:gd name="T20" fmla="*/ 49 w 76"/>
              <a:gd name="T21" fmla="*/ 56 h 76"/>
              <a:gd name="T22" fmla="*/ 38 w 76"/>
              <a:gd name="T23" fmla="*/ 49 h 76"/>
              <a:gd name="T24" fmla="*/ 27 w 76"/>
              <a:gd name="T25" fmla="*/ 56 h 76"/>
              <a:gd name="T26" fmla="*/ 25 w 76"/>
              <a:gd name="T27" fmla="*/ 56 h 76"/>
              <a:gd name="T28" fmla="*/ 24 w 76"/>
              <a:gd name="T29" fmla="*/ 53 h 76"/>
              <a:gd name="T30" fmla="*/ 28 w 76"/>
              <a:gd name="T31" fmla="*/ 41 h 76"/>
              <a:gd name="T32" fmla="*/ 19 w 76"/>
              <a:gd name="T33" fmla="*/ 34 h 76"/>
              <a:gd name="T34" fmla="*/ 18 w 76"/>
              <a:gd name="T35" fmla="*/ 31 h 76"/>
              <a:gd name="T36" fmla="*/ 20 w 76"/>
              <a:gd name="T37" fmla="*/ 30 h 76"/>
              <a:gd name="T38" fmla="*/ 31 w 76"/>
              <a:gd name="T39" fmla="*/ 30 h 76"/>
              <a:gd name="T40" fmla="*/ 36 w 76"/>
              <a:gd name="T41" fmla="*/ 19 h 76"/>
              <a:gd name="T42" fmla="*/ 40 w 76"/>
              <a:gd name="T43" fmla="*/ 19 h 76"/>
              <a:gd name="T44" fmla="*/ 45 w 76"/>
              <a:gd name="T45" fmla="*/ 30 h 76"/>
              <a:gd name="T46" fmla="*/ 56 w 76"/>
              <a:gd name="T47" fmla="*/ 30 h 76"/>
              <a:gd name="T48" fmla="*/ 58 w 76"/>
              <a:gd name="T49" fmla="*/ 31 h 76"/>
              <a:gd name="T50" fmla="*/ 57 w 76"/>
              <a:gd name="T51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6" h="76">
                <a:moveTo>
                  <a:pt x="76" y="38"/>
                </a:moveTo>
                <a:cubicBezTo>
                  <a:pt x="76" y="17"/>
                  <a:pt x="59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59"/>
                  <a:pt x="17" y="76"/>
                  <a:pt x="38" y="76"/>
                </a:cubicBezTo>
                <a:cubicBezTo>
                  <a:pt x="59" y="76"/>
                  <a:pt x="76" y="59"/>
                  <a:pt x="76" y="38"/>
                </a:cubicBezTo>
                <a:close/>
                <a:moveTo>
                  <a:pt x="57" y="34"/>
                </a:moveTo>
                <a:cubicBezTo>
                  <a:pt x="48" y="41"/>
                  <a:pt x="48" y="41"/>
                  <a:pt x="48" y="41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4"/>
                  <a:pt x="52" y="55"/>
                  <a:pt x="51" y="56"/>
                </a:cubicBezTo>
                <a:cubicBezTo>
                  <a:pt x="51" y="56"/>
                  <a:pt x="50" y="56"/>
                  <a:pt x="50" y="56"/>
                </a:cubicBezTo>
                <a:cubicBezTo>
                  <a:pt x="50" y="56"/>
                  <a:pt x="49" y="56"/>
                  <a:pt x="49" y="56"/>
                </a:cubicBezTo>
                <a:cubicBezTo>
                  <a:pt x="38" y="49"/>
                  <a:pt x="38" y="49"/>
                  <a:pt x="38" y="49"/>
                </a:cubicBezTo>
                <a:cubicBezTo>
                  <a:pt x="27" y="56"/>
                  <a:pt x="27" y="56"/>
                  <a:pt x="27" y="56"/>
                </a:cubicBezTo>
                <a:cubicBezTo>
                  <a:pt x="26" y="56"/>
                  <a:pt x="25" y="56"/>
                  <a:pt x="25" y="56"/>
                </a:cubicBezTo>
                <a:cubicBezTo>
                  <a:pt x="24" y="55"/>
                  <a:pt x="24" y="54"/>
                  <a:pt x="24" y="53"/>
                </a:cubicBezTo>
                <a:cubicBezTo>
                  <a:pt x="28" y="41"/>
                  <a:pt x="28" y="41"/>
                  <a:pt x="28" y="41"/>
                </a:cubicBezTo>
                <a:cubicBezTo>
                  <a:pt x="19" y="34"/>
                  <a:pt x="19" y="34"/>
                  <a:pt x="19" y="34"/>
                </a:cubicBezTo>
                <a:cubicBezTo>
                  <a:pt x="18" y="33"/>
                  <a:pt x="18" y="32"/>
                  <a:pt x="18" y="31"/>
                </a:cubicBezTo>
                <a:cubicBezTo>
                  <a:pt x="18" y="31"/>
                  <a:pt x="19" y="30"/>
                  <a:pt x="20" y="30"/>
                </a:cubicBezTo>
                <a:cubicBezTo>
                  <a:pt x="31" y="30"/>
                  <a:pt x="31" y="30"/>
                  <a:pt x="31" y="30"/>
                </a:cubicBezTo>
                <a:cubicBezTo>
                  <a:pt x="36" y="19"/>
                  <a:pt x="36" y="19"/>
                  <a:pt x="36" y="19"/>
                </a:cubicBezTo>
                <a:cubicBezTo>
                  <a:pt x="37" y="18"/>
                  <a:pt x="39" y="18"/>
                  <a:pt x="40" y="19"/>
                </a:cubicBezTo>
                <a:cubicBezTo>
                  <a:pt x="45" y="30"/>
                  <a:pt x="45" y="30"/>
                  <a:pt x="45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7" y="30"/>
                  <a:pt x="58" y="31"/>
                  <a:pt x="58" y="31"/>
                </a:cubicBezTo>
                <a:cubicBezTo>
                  <a:pt x="58" y="32"/>
                  <a:pt x="58" y="33"/>
                  <a:pt x="57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ADD3E-FEB8-8540-B1D1-367397861306}"/>
              </a:ext>
            </a:extLst>
          </p:cNvPr>
          <p:cNvSpPr txBox="1"/>
          <p:nvPr/>
        </p:nvSpPr>
        <p:spPr>
          <a:xfrm>
            <a:off x="441064" y="1655888"/>
            <a:ext cx="21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scores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9B4AE9-66B0-7349-A2CB-88BD3BDAFC4E}"/>
              </a:ext>
            </a:extLst>
          </p:cNvPr>
          <p:cNvSpPr txBox="1"/>
          <p:nvPr/>
        </p:nvSpPr>
        <p:spPr>
          <a:xfrm>
            <a:off x="8497018" y="1856109"/>
            <a:ext cx="213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Prediction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F5513B-7EED-E74C-A98A-4B09B637C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5" y="2256590"/>
            <a:ext cx="6865034" cy="260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CB80B8-9CF5-0648-95D8-FDD3FF3E7A28}"/>
              </a:ext>
            </a:extLst>
          </p:cNvPr>
          <p:cNvSpPr txBox="1"/>
          <p:nvPr/>
        </p:nvSpPr>
        <p:spPr>
          <a:xfrm>
            <a:off x="7380232" y="2690147"/>
            <a:ext cx="420370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results indicates Model accuracy is 86.06% (Random forest classifier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3K customers to train the data and 7k customers to test the results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every 100 customers we can successfully predict the 86 customers that going to churn or not accurately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0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1588"/>
            <a:ext cx="1588" cy="1588"/>
          </a:xfrm>
          <a:prstGeom prst="rect">
            <a:avLst/>
          </a:prstGeom>
          <a:noFill/>
        </p:spPr>
      </p:pic>
      <p:pic>
        <p:nvPicPr>
          <p:cNvPr id="72" name="Picture 71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49626F1-87E6-4DBF-83B8-B3D7A3A784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21398"/>
            <a:ext cx="12192000" cy="4288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8F1F4-7DC0-4F43-8FBE-895EE041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63" y="443611"/>
            <a:ext cx="11309873" cy="882762"/>
          </a:xfrm>
        </p:spPr>
        <p:txBody>
          <a:bodyPr vert="horz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61AC95-0E1A-4B93-83EA-2ACD50539B67}"/>
              </a:ext>
            </a:extLst>
          </p:cNvPr>
          <p:cNvSpPr/>
          <p:nvPr/>
        </p:nvSpPr>
        <p:spPr>
          <a:xfrm>
            <a:off x="19033" y="1959649"/>
            <a:ext cx="12192000" cy="4288902"/>
          </a:xfrm>
          <a:prstGeom prst="rect">
            <a:avLst/>
          </a:prstGeom>
          <a:gradFill flip="none" rotWithShape="1">
            <a:gsLst>
              <a:gs pos="0">
                <a:srgbClr val="01394F">
                  <a:alpha val="80000"/>
                </a:srgbClr>
              </a:gs>
              <a:gs pos="94000">
                <a:srgbClr val="01394F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83DAC7E2-0DF4-4A96-8350-34936511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9847-F5C6-4FA6-BEBE-1B1AD729EBDF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F956A-58A2-3D40-AF65-C7D491112B01}"/>
              </a:ext>
            </a:extLst>
          </p:cNvPr>
          <p:cNvSpPr txBox="1"/>
          <p:nvPr/>
        </p:nvSpPr>
        <p:spPr>
          <a:xfrm>
            <a:off x="6991643" y="2522790"/>
            <a:ext cx="5001683" cy="300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Based on this histogram, we can see that </a:t>
            </a:r>
            <a:r>
              <a:rPr lang="en-IN" sz="1600" b="1" dirty="0">
                <a:solidFill>
                  <a:schemeClr val="bg1"/>
                </a:solidFill>
              </a:rPr>
              <a:t>Age</a:t>
            </a:r>
            <a:r>
              <a:rPr lang="en-IN" sz="1600" dirty="0">
                <a:solidFill>
                  <a:schemeClr val="bg1"/>
                </a:solidFill>
              </a:rPr>
              <a:t> has the highest impact on customer churn, followed by a customer's </a:t>
            </a:r>
            <a:r>
              <a:rPr lang="en-IN" sz="1600" b="1" dirty="0">
                <a:solidFill>
                  <a:schemeClr val="bg1"/>
                </a:solidFill>
              </a:rPr>
              <a:t>estimated salary, credit score </a:t>
            </a:r>
            <a:r>
              <a:rPr lang="en-IN" sz="1600" dirty="0">
                <a:solidFill>
                  <a:schemeClr val="bg1"/>
                </a:solidFill>
              </a:rPr>
              <a:t>and </a:t>
            </a:r>
            <a:r>
              <a:rPr lang="en-IN" sz="1600" b="1" dirty="0">
                <a:solidFill>
                  <a:schemeClr val="bg1"/>
                </a:solidFill>
              </a:rPr>
              <a:t>account balance.</a:t>
            </a:r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</a:rPr>
              <a:t>Prediction of Customer churn is crucial to the long term financial stability,</a:t>
            </a:r>
            <a:r>
              <a:rPr lang="en-IN" sz="1600" dirty="0"/>
              <a:t> </a:t>
            </a:r>
            <a:r>
              <a:rPr lang="en-IN" sz="1600" dirty="0">
                <a:solidFill>
                  <a:schemeClr val="bg1"/>
                </a:solidFill>
              </a:rPr>
              <a:t>this</a:t>
            </a:r>
            <a:r>
              <a:rPr lang="en-IN" sz="1600" dirty="0"/>
              <a:t> </a:t>
            </a:r>
            <a:r>
              <a:rPr lang="en-IN" sz="1600" dirty="0">
                <a:solidFill>
                  <a:schemeClr val="bg1"/>
                </a:solidFill>
              </a:rPr>
              <a:t>model is able to predict customer churn with an accuracy of 86.06%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0BCBF-5F3F-7D4B-A506-AD9C7EB6E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74" y="2416774"/>
            <a:ext cx="5932854" cy="33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034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fMt_9IUZmR4dAI2vtpI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7071</TotalTime>
  <Words>854</Words>
  <Application>Microsoft Macintosh PowerPoint</Application>
  <PresentationFormat>Widescreen</PresentationFormat>
  <Paragraphs>109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Office Theme</vt:lpstr>
      <vt:lpstr>1_Office Theme</vt:lpstr>
      <vt:lpstr>think-cell Slide</vt:lpstr>
      <vt:lpstr>Churn Analysis</vt:lpstr>
      <vt:lpstr>PowerPoint Presentation</vt:lpstr>
      <vt:lpstr>Data Insights</vt:lpstr>
      <vt:lpstr>Data Insights</vt:lpstr>
      <vt:lpstr>Data Insights</vt:lpstr>
      <vt:lpstr>Random Forest Vs Gradient Boosting</vt:lpstr>
      <vt:lpstr>Model Prediction (Gradient boosting)</vt:lpstr>
      <vt:lpstr>Model Prediction(Random Forest)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Microsoft Office User</cp:lastModifiedBy>
  <cp:revision>102</cp:revision>
  <dcterms:created xsi:type="dcterms:W3CDTF">2020-11-27T06:04:02Z</dcterms:created>
  <dcterms:modified xsi:type="dcterms:W3CDTF">2022-05-08T17:06:05Z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8933899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S9.1.4</vt:lpwstr>
  </property>
</Properties>
</file>